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36.xml" ContentType="application/vnd.openxmlformats-officedocument.presentationml.notesSlide+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_rels/notesSlide30.xml.rels" ContentType="application/vnd.openxmlformats-package.relationships+xml"/>
  <Override PartName="/ppt/notesSlides/_rels/notesSlide20.xml.rels" ContentType="application/vnd.openxmlformats-package.relationships+xml"/>
  <Override PartName="/ppt/notesSlides/_rels/notesSlide36.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7.xml.rels" ContentType="application/vnd.openxmlformats-package.relationships+xml"/>
  <Override PartName="/ppt/notesSlides/_rels/notesSlide11.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34.xml.rels" ContentType="application/vnd.openxmlformats-package.relationships+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30.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wmf" ContentType="image/x-wmf"/>
  <Override PartName="/ppt/media/image2.wmf" ContentType="image/x-wmf"/>
  <Override PartName="/ppt/media/image3.wmf" ContentType="image/x-wmf"/>
  <Override PartName="/ppt/media/image4.wmf" ContentType="image/x-wmf"/>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6E7A2324-BBB3-407F-9CDD-AD0222EDA5D8}"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0A68E3BC-9ECF-4D60-AF13-8C6922018FFE}" type="slidenum">
              <a:rPr b="0" lang="en-US" sz="1200" spc="-1" strike="noStrike">
                <a:solidFill>
                  <a:srgbClr val="000000"/>
                </a:solidFill>
                <a:latin typeface="Calibri"/>
              </a:rPr>
              <a:t>&lt;number&gt;</a:t>
            </a:fld>
            <a:endParaRPr b="0" lang="en-IN" sz="1200" spc="-1" strike="noStrike">
              <a:latin typeface="Times New Roman"/>
            </a:endParaRPr>
          </a:p>
        </p:txBody>
      </p:sp>
      <p:sp>
        <p:nvSpPr>
          <p:cNvPr id="578" name="PlaceHolder 2"/>
          <p:cNvSpPr>
            <a:spLocks noGrp="1"/>
          </p:cNvSpPr>
          <p:nvPr>
            <p:ph type="sldImg"/>
          </p:nvPr>
        </p:nvSpPr>
        <p:spPr>
          <a:xfrm>
            <a:off x="685800" y="1143000"/>
            <a:ext cx="5486040" cy="3085920"/>
          </a:xfrm>
          <a:prstGeom prst="rect">
            <a:avLst/>
          </a:prstGeom>
          <a:ln w="0">
            <a:noFill/>
          </a:ln>
        </p:spPr>
      </p:sp>
      <p:sp>
        <p:nvSpPr>
          <p:cNvPr id="579"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339A7653-8151-4C02-A650-362257B36F61}" type="slidenum">
              <a:rPr b="0" lang="en-US" sz="1200" spc="-1" strike="noStrike">
                <a:solidFill>
                  <a:srgbClr val="000000"/>
                </a:solidFill>
                <a:latin typeface="Calibri"/>
              </a:rPr>
              <a:t>&lt;number&gt;</a:t>
            </a:fld>
            <a:endParaRPr b="0" lang="en-IN" sz="1200" spc="-1" strike="noStrike">
              <a:latin typeface="Times New Roman"/>
            </a:endParaRPr>
          </a:p>
        </p:txBody>
      </p:sp>
      <p:sp>
        <p:nvSpPr>
          <p:cNvPr id="581" name="PlaceHolder 2"/>
          <p:cNvSpPr>
            <a:spLocks noGrp="1"/>
          </p:cNvSpPr>
          <p:nvPr>
            <p:ph type="sldImg"/>
          </p:nvPr>
        </p:nvSpPr>
        <p:spPr>
          <a:xfrm>
            <a:off x="685800" y="1143000"/>
            <a:ext cx="5486040" cy="3085920"/>
          </a:xfrm>
          <a:prstGeom prst="rect">
            <a:avLst/>
          </a:prstGeom>
          <a:ln w="0">
            <a:noFill/>
          </a:ln>
        </p:spPr>
      </p:sp>
      <p:sp>
        <p:nvSpPr>
          <p:cNvPr id="582"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D612DFD5-AB79-49E8-9283-F9C6FEA42CE6}" type="slidenum">
              <a:rPr b="0" lang="en-US" sz="1200" spc="-1" strike="noStrike">
                <a:solidFill>
                  <a:srgbClr val="000000"/>
                </a:solidFill>
                <a:latin typeface="Calibri"/>
              </a:rPr>
              <a:t>&lt;number&gt;</a:t>
            </a:fld>
            <a:endParaRPr b="0" lang="en-IN" sz="1200" spc="-1" strike="noStrike">
              <a:latin typeface="Times New Roman"/>
            </a:endParaRPr>
          </a:p>
        </p:txBody>
      </p:sp>
      <p:sp>
        <p:nvSpPr>
          <p:cNvPr id="584" name="PlaceHolder 2"/>
          <p:cNvSpPr>
            <a:spLocks noGrp="1"/>
          </p:cNvSpPr>
          <p:nvPr>
            <p:ph type="sldImg"/>
          </p:nvPr>
        </p:nvSpPr>
        <p:spPr>
          <a:xfrm>
            <a:off x="685800" y="1143000"/>
            <a:ext cx="5486040" cy="3085920"/>
          </a:xfrm>
          <a:prstGeom prst="rect">
            <a:avLst/>
          </a:prstGeom>
          <a:ln w="0">
            <a:noFill/>
          </a:ln>
        </p:spPr>
      </p:sp>
      <p:sp>
        <p:nvSpPr>
          <p:cNvPr id="585"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7932D2DF-E247-452B-857D-149951C82C17}" type="slidenum">
              <a:rPr b="0" lang="en-US" sz="1200" spc="-1" strike="noStrike">
                <a:solidFill>
                  <a:srgbClr val="000000"/>
                </a:solidFill>
                <a:latin typeface="Calibri"/>
              </a:rPr>
              <a:t>&lt;number&gt;</a:t>
            </a:fld>
            <a:endParaRPr b="0" lang="en-IN" sz="1200" spc="-1" strike="noStrike">
              <a:latin typeface="Times New Roman"/>
            </a:endParaRPr>
          </a:p>
        </p:txBody>
      </p:sp>
      <p:sp>
        <p:nvSpPr>
          <p:cNvPr id="587" name="PlaceHolder 2"/>
          <p:cNvSpPr>
            <a:spLocks noGrp="1"/>
          </p:cNvSpPr>
          <p:nvPr>
            <p:ph type="sldImg"/>
          </p:nvPr>
        </p:nvSpPr>
        <p:spPr>
          <a:xfrm>
            <a:off x="685800" y="1143000"/>
            <a:ext cx="5486040" cy="3085920"/>
          </a:xfrm>
          <a:prstGeom prst="rect">
            <a:avLst/>
          </a:prstGeom>
          <a:ln w="0">
            <a:noFill/>
          </a:ln>
        </p:spPr>
      </p:sp>
      <p:sp>
        <p:nvSpPr>
          <p:cNvPr id="588"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23690171-C9AF-4E3F-8A93-833DF218D879}" type="slidenum">
              <a:rPr b="0" lang="en-US" sz="1200" spc="-1" strike="noStrike">
                <a:solidFill>
                  <a:srgbClr val="000000"/>
                </a:solidFill>
                <a:latin typeface="Calibri"/>
              </a:rPr>
              <a:t>&lt;number&gt;</a:t>
            </a:fld>
            <a:endParaRPr b="0" lang="en-IN" sz="1200" spc="-1" strike="noStrike">
              <a:latin typeface="Times New Roman"/>
            </a:endParaRPr>
          </a:p>
        </p:txBody>
      </p:sp>
      <p:sp>
        <p:nvSpPr>
          <p:cNvPr id="590" name="PlaceHolder 2"/>
          <p:cNvSpPr>
            <a:spLocks noGrp="1"/>
          </p:cNvSpPr>
          <p:nvPr>
            <p:ph type="sldImg"/>
          </p:nvPr>
        </p:nvSpPr>
        <p:spPr>
          <a:xfrm>
            <a:off x="685800" y="1143000"/>
            <a:ext cx="5486040" cy="3085920"/>
          </a:xfrm>
          <a:prstGeom prst="rect">
            <a:avLst/>
          </a:prstGeom>
          <a:ln w="0">
            <a:noFill/>
          </a:ln>
        </p:spPr>
      </p:sp>
      <p:sp>
        <p:nvSpPr>
          <p:cNvPr id="591"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A89A189E-F91E-409A-BDA2-4A3DA08E74A9}" type="slidenum">
              <a:rPr b="0" lang="en-US" sz="1200" spc="-1" strike="noStrike">
                <a:solidFill>
                  <a:srgbClr val="000000"/>
                </a:solidFill>
                <a:latin typeface="Calibri"/>
              </a:rPr>
              <a:t>&lt;number&gt;</a:t>
            </a:fld>
            <a:endParaRPr b="0" lang="en-IN" sz="1200" spc="-1" strike="noStrike">
              <a:latin typeface="Times New Roman"/>
            </a:endParaRPr>
          </a:p>
        </p:txBody>
      </p:sp>
      <p:sp>
        <p:nvSpPr>
          <p:cNvPr id="593" name="PlaceHolder 2"/>
          <p:cNvSpPr>
            <a:spLocks noGrp="1"/>
          </p:cNvSpPr>
          <p:nvPr>
            <p:ph type="sldImg"/>
          </p:nvPr>
        </p:nvSpPr>
        <p:spPr>
          <a:xfrm>
            <a:off x="685800" y="1143000"/>
            <a:ext cx="5486040" cy="3085920"/>
          </a:xfrm>
          <a:prstGeom prst="rect">
            <a:avLst/>
          </a:prstGeom>
          <a:ln w="0">
            <a:noFill/>
          </a:ln>
        </p:spPr>
      </p:sp>
      <p:sp>
        <p:nvSpPr>
          <p:cNvPr id="594"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rPr>
              <a:t>Repeat that multiple I/O devices may be connected to the processor. These multiple I/O devices may be organized according a certain priority. When the processor is servicing an interrupt from a device, only devices which have higher priority can interrupt the processor. That is, only devices which have higher priority can interrupt the processing of the ISR of the device of lower priority. </a:t>
            </a:r>
            <a:endParaRPr b="0" lang="en-IN" sz="2000" spc="-1" strike="noStrike">
              <a:latin typeface="Arial"/>
            </a:endParaRPr>
          </a:p>
          <a:p>
            <a:pPr marL="216000" indent="-216000">
              <a:lnSpc>
                <a:spcPct val="100000"/>
              </a:lnSpc>
              <a:buNone/>
            </a:pPr>
            <a:r>
              <a:rPr b="0" lang="en-US" sz="2000" spc="-1" strike="noStrike">
                <a:latin typeface="Arial"/>
              </a:rPr>
              <a:t>In order to implement this scheme, a priority level is assigned to a processor. This priority level can be changed under program control or it depends on which program is currently being executed by the processor. That is, the priority of the processor is the priority of the program that the processor is currently executing. When the processor receives an interrupt request from a device, and starts executing the ISR of that device, its priority is raised to that of the device. Now, if another device wants to interrupt the processor, then it is allowed to do so, only if its priority is higher than the priority of the processor which is set to the priority of the ISR of the device.</a:t>
            </a:r>
            <a:endParaRPr b="0" lang="en-IN"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96460BA9-7F02-4C0C-889C-A201EF2AD308}" type="slidenum">
              <a:rPr b="0" lang="en-US" sz="1200" spc="-1" strike="noStrike">
                <a:solidFill>
                  <a:srgbClr val="000000"/>
                </a:solidFill>
                <a:latin typeface="Calibri"/>
              </a:rPr>
              <a:t>&lt;number&gt;</a:t>
            </a:fld>
            <a:endParaRPr b="0" lang="en-IN" sz="1200" spc="-1" strike="noStrike">
              <a:latin typeface="Times New Roman"/>
            </a:endParaRPr>
          </a:p>
        </p:txBody>
      </p:sp>
      <p:sp>
        <p:nvSpPr>
          <p:cNvPr id="596" name="PlaceHolder 2"/>
          <p:cNvSpPr>
            <a:spLocks noGrp="1"/>
          </p:cNvSpPr>
          <p:nvPr>
            <p:ph type="sldImg"/>
          </p:nvPr>
        </p:nvSpPr>
        <p:spPr>
          <a:xfrm>
            <a:off x="685800" y="1143000"/>
            <a:ext cx="5486040" cy="3085920"/>
          </a:xfrm>
          <a:prstGeom prst="rect">
            <a:avLst/>
          </a:prstGeom>
          <a:ln w="0">
            <a:noFill/>
          </a:ln>
        </p:spPr>
      </p:sp>
      <p:sp>
        <p:nvSpPr>
          <p:cNvPr id="597"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rPr>
              <a:t>Recall privilege mode and supervisor mode. Certain instructions can only be executed in the supervisor mode. If an attempt is made to execute the instruction in the user mode, then an privilege exception occurs. Privilege exception causes the processor to switch to the supervisor mode, and execution of an appropriate service routine.</a:t>
            </a:r>
            <a:endParaRPr b="0" lang="en-IN"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011E4188-0D7F-43AF-A1CD-BC8A39FC6964}" type="slidenum">
              <a:rPr b="0" lang="en-US" sz="1200" spc="-1" strike="noStrike">
                <a:solidFill>
                  <a:srgbClr val="000000"/>
                </a:solidFill>
                <a:latin typeface="Calibri"/>
              </a:rPr>
              <a:t>&lt;number&gt;</a:t>
            </a:fld>
            <a:endParaRPr b="0" lang="en-IN" sz="1200" spc="-1" strike="noStrike">
              <a:latin typeface="Times New Roman"/>
            </a:endParaRPr>
          </a:p>
        </p:txBody>
      </p:sp>
      <p:sp>
        <p:nvSpPr>
          <p:cNvPr id="599" name="PlaceHolder 2"/>
          <p:cNvSpPr>
            <a:spLocks noGrp="1"/>
          </p:cNvSpPr>
          <p:nvPr>
            <p:ph type="sldImg"/>
          </p:nvPr>
        </p:nvSpPr>
        <p:spPr>
          <a:xfrm>
            <a:off x="685800" y="1143000"/>
            <a:ext cx="5486040" cy="3085920"/>
          </a:xfrm>
          <a:prstGeom prst="rect">
            <a:avLst/>
          </a:prstGeom>
          <a:ln w="0">
            <a:noFill/>
          </a:ln>
        </p:spPr>
      </p:sp>
      <p:sp>
        <p:nvSpPr>
          <p:cNvPr id="600"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rPr>
              <a:t>This alternative approach is called as direct memory access. DMA consists of a special control unit which is provided to transfer a block of data directly between an I/O device and the main memory without continuous intervention by the processor. </a:t>
            </a:r>
            <a:endParaRPr b="0" lang="en-IN" sz="2000" spc="-1" strike="noStrike">
              <a:latin typeface="Arial"/>
            </a:endParaRPr>
          </a:p>
          <a:p>
            <a:pPr marL="216000" indent="-216000">
              <a:lnSpc>
                <a:spcPct val="100000"/>
              </a:lnSpc>
              <a:buNone/>
            </a:pPr>
            <a:r>
              <a:rPr b="0" lang="en-US" sz="2000" spc="-1" strike="noStrike">
                <a:latin typeface="Arial"/>
              </a:rPr>
              <a:t>A control unit which performs these transfers without the intervention of the processor is a part of the I/O device’s interface circuit, and this controller is called as the DMA controller. </a:t>
            </a:r>
            <a:endParaRPr b="0" lang="en-IN" sz="2000" spc="-1" strike="noStrike">
              <a:latin typeface="Arial"/>
            </a:endParaRPr>
          </a:p>
          <a:p>
            <a:pPr marL="216000" indent="-216000">
              <a:lnSpc>
                <a:spcPct val="100000"/>
              </a:lnSpc>
              <a:buNone/>
            </a:pPr>
            <a:r>
              <a:rPr b="0" lang="en-US" sz="2000" spc="-1" strike="noStrike">
                <a:latin typeface="Arial"/>
              </a:rPr>
              <a:t>DMA controller performs functions that would be normally be performed by the processor. The processor will have to provide a memory address and all the control signals. So, the DMA controller will also provide with the memory address where the data is going to be stored along with the necessary control signals. When a block of data needs to be transferred, the DMA controller will also have to increment the memory addresses and keep track of the number of words that have been transferred.</a:t>
            </a:r>
            <a:endParaRPr b="0" lang="en-IN"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B97DD408-03A4-4F47-BCF0-4F14C3F57FA5}" type="slidenum">
              <a:rPr b="0" lang="en-US" sz="1200" spc="-1" strike="noStrike">
                <a:solidFill>
                  <a:srgbClr val="000000"/>
                </a:solidFill>
                <a:latin typeface="Calibri"/>
              </a:rPr>
              <a:t>&lt;number&gt;</a:t>
            </a:fld>
            <a:endParaRPr b="0" lang="en-IN" sz="1200" spc="-1" strike="noStrike">
              <a:latin typeface="Times New Roman"/>
            </a:endParaRPr>
          </a:p>
        </p:txBody>
      </p:sp>
      <p:sp>
        <p:nvSpPr>
          <p:cNvPr id="602" name="PlaceHolder 2"/>
          <p:cNvSpPr>
            <a:spLocks noGrp="1"/>
          </p:cNvSpPr>
          <p:nvPr>
            <p:ph type="sldImg"/>
          </p:nvPr>
        </p:nvSpPr>
        <p:spPr>
          <a:xfrm>
            <a:off x="685800" y="1143000"/>
            <a:ext cx="5486040" cy="3085920"/>
          </a:xfrm>
          <a:prstGeom prst="rect">
            <a:avLst/>
          </a:prstGeom>
          <a:ln w="0">
            <a:noFill/>
          </a:ln>
        </p:spPr>
      </p:sp>
      <p:sp>
        <p:nvSpPr>
          <p:cNvPr id="603"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rPr>
              <a:t>Let us consider a memory organization with two DMA controllers. In this memory organization, a DMA controller is used to connect a high speed network to the computer bus. In addition, disk controller which also controls two disks may have DMA capability. The disk controller controls two disks and it also has DMA capability. The disk controller provides two DMA channels. The disk controller can two independent DMA operations, as if each disk has its own DMA controller. Each DMA controller has three registers, one to store the memory address, one to store the word count, and the last to store the status and control information. There are two copies of these three registers in order to perform independent DMA operations. That is, these registers are duplicated.</a:t>
            </a:r>
            <a:endParaRPr b="0" lang="en-IN"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3601CB9B-07F1-4E76-848F-C74592F2813A}" type="slidenum">
              <a:rPr b="0" lang="en-US" sz="1200" spc="-1" strike="noStrike">
                <a:solidFill>
                  <a:srgbClr val="000000"/>
                </a:solidFill>
                <a:latin typeface="Calibri"/>
              </a:rPr>
              <a:t>&lt;number&gt;</a:t>
            </a:fld>
            <a:endParaRPr b="0" lang="en-IN" sz="1200" spc="-1" strike="noStrike">
              <a:latin typeface="Times New Roman"/>
            </a:endParaRPr>
          </a:p>
        </p:txBody>
      </p:sp>
      <p:sp>
        <p:nvSpPr>
          <p:cNvPr id="605" name="PlaceHolder 2"/>
          <p:cNvSpPr>
            <a:spLocks noGrp="1"/>
          </p:cNvSpPr>
          <p:nvPr>
            <p:ph type="sldImg"/>
          </p:nvPr>
        </p:nvSpPr>
        <p:spPr>
          <a:xfrm>
            <a:off x="685800" y="1143000"/>
            <a:ext cx="5486040" cy="3085920"/>
          </a:xfrm>
          <a:prstGeom prst="rect">
            <a:avLst/>
          </a:prstGeom>
          <a:ln w="0">
            <a:noFill/>
          </a:ln>
        </p:spPr>
      </p:sp>
      <p:sp>
        <p:nvSpPr>
          <p:cNvPr id="606" name="PlaceHolder 3"/>
          <p:cNvSpPr>
            <a:spLocks noGrp="1"/>
          </p:cNvSpPr>
          <p:nvPr>
            <p:ph type="body"/>
          </p:nvPr>
        </p:nvSpPr>
        <p:spPr>
          <a:xfrm>
            <a:off x="685800" y="4400640"/>
            <a:ext cx="5486040" cy="360000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rPr>
              <a:t>Processor also has to transfer data to and from the main memory. Also, the DMA controller is responsible for transferring data to and from the I/O device to the main memory. Both the processor and the DMA controller have to use the external bus to talk to the main memory. Usually, DMA controllers are given higher priority than the processor to access the bus. Now, we also need to decide the priority among different DMA devices that may need to use the bus. Among these different DMA devices, high priority is given to high speed peripherals such as a disk or a graphics display device. </a:t>
            </a:r>
            <a:endParaRPr b="0" lang="en-IN" sz="2000" spc="-1" strike="noStrike">
              <a:latin typeface="Arial"/>
            </a:endParaRPr>
          </a:p>
          <a:p>
            <a:pPr marL="216000" indent="-216000">
              <a:lnSpc>
                <a:spcPct val="100000"/>
              </a:lnSpc>
              <a:buNone/>
            </a:pPr>
            <a:r>
              <a:rPr b="0" lang="en-US" sz="2000" spc="-1" strike="noStrike">
                <a:latin typeface="Arial"/>
              </a:rPr>
              <a:t>Usually, the processor originates most cycles on the bus. The DMA controller can be said to steal memory access cycles on from the bus. Thus, the processor and the DMA controller use the bus in an interwoven fashion. This interweaving technique is called as cycle stealing. </a:t>
            </a:r>
            <a:endParaRPr b="0" lang="en-IN" sz="2000" spc="-1" strike="noStrike">
              <a:latin typeface="Arial"/>
            </a:endParaRPr>
          </a:p>
          <a:p>
            <a:pPr marL="216000" indent="-216000">
              <a:lnSpc>
                <a:spcPct val="100000"/>
              </a:lnSpc>
              <a:buNone/>
            </a:pPr>
            <a:r>
              <a:rPr b="0" lang="en-US" sz="2000" spc="-1" strike="noStrike">
                <a:latin typeface="Arial"/>
              </a:rPr>
              <a:t>An alternate approach would be to provide DMA controllers exclusive capability to initiate transfers on the bus, and hence exclusive access to the main memory. This is known as the block mode or the burst mode of operation.</a:t>
            </a:r>
            <a:endParaRPr b="0" lang="en-IN"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64DE9E74-59B0-4B7D-8B9B-A8AEA03B2B5C}"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82DAB65-FDCC-4E96-9CD6-98B00ED730FD}"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F74B4A9-3067-4037-9F48-888B6A7B2A29}"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4D9FC73-BE9D-402D-B8FE-153F48536DF7}"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197A6993-B978-4D37-A19E-ECA6A1BFCC15}"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5D1906C-BBB1-403F-BA85-6BD45C8E8322}"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2ECA1C6-6504-4AEF-B4E7-58EA526717C4}"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3EDF69F-7ED4-4B9C-98D4-A6A28E0F2FCB}"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859D0C3-FA88-48F1-A757-CC06D2F80A41}"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9F770ED-3939-409C-B1ED-BFDECA49AA98}"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23F6223-7CB6-4283-BBE9-055A2825678C}"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D953AB2-CD19-4005-B48A-D0C9C646E4BF}"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A29AC58-4964-48D7-9D47-9709DB3E7063}"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472B2DF-C564-4878-88F9-19EB9A7AEAC1}"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5CB2AA8-194B-4C6F-BBF2-451F9B53C5F4}"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89A5A7D-881A-4AB6-B423-5024CA7658C3}"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FB18BBB0-AD19-4528-8CBD-87F1E1CF7247}"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8A44621-6FF8-4C0F-BEB0-1D69C38F1C69}"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949E61E0-9FE1-47C8-B84C-29CB0F697AC8}"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A0DC503D-97BD-43AE-82A0-371F33F08CE8}"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00BD730-0069-490C-8082-117C49C9E93B}"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E87A284-E926-423C-AE0C-414C924450A6}"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4A86461-8C5C-4F11-B6C0-558BF45F5DD1}"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094C67AF-8F10-4F40-9105-C6CC7246C309}"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2137368-1A36-4D7A-A230-01F2E42C1E70}"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0E4098F-7116-4783-8AE9-905298904A3D}"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23247F2-C7A8-4FDD-9516-512DDABD7066}"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E4A234C-157A-4373-9D83-7290FC5E45FA}"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2987B7C8-3A83-45A7-99E7-8B9D49D5558B}"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269BC326-D636-434B-826D-683555E6FE4B}"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BD74258-E937-4E26-9528-01CA9CC2DBC6}"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F8ABB18-53C6-4B21-97C9-90F8FBDAAA3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0786818-933D-48D0-96AF-92E8AB447A14}"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E4C13E5-3645-43A2-92B0-628F57022DEE}"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3985BC-6B63-4DAC-9231-F3D14E696B32}"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56BB5F0-276F-42CE-AD93-99E721E6F0E2}"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IN" sz="1200" spc="-1" strike="noStrike">
                <a:solidFill>
                  <a:srgbClr val="8b8b8b"/>
                </a:solidFill>
                <a:latin typeface="Calibri"/>
              </a:defRPr>
            </a:lvl1pPr>
          </a:lstStyle>
          <a:p>
            <a:pPr>
              <a:lnSpc>
                <a:spcPct val="100000"/>
              </a:lnSpc>
              <a:buNone/>
            </a:pPr>
            <a:r>
              <a:rPr b="0" lang="en-IN" sz="1200" spc="-1" strike="noStrike">
                <a:solidFill>
                  <a:srgbClr val="8b8b8b"/>
                </a:solidFill>
                <a:latin typeface="Calibri"/>
              </a:rPr>
              <a:t>&lt;date/time&gt;</a:t>
            </a:r>
            <a:endParaRPr b="0" lang="en-IN"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IN" sz="1200" spc="-1" strike="noStrike">
                <a:solidFill>
                  <a:srgbClr val="8b8b8b"/>
                </a:solidFill>
                <a:latin typeface="Calibri"/>
              </a:defRPr>
            </a:lvl1pPr>
          </a:lstStyle>
          <a:p>
            <a:pPr algn="r">
              <a:lnSpc>
                <a:spcPct val="100000"/>
              </a:lnSpc>
              <a:buNone/>
            </a:pPr>
            <a:fld id="{73EF6338-6CFA-4E22-892C-4FAB02FFCEED}" type="slidenum">
              <a:rPr b="0" lang="en-IN"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IN" sz="1200" spc="-1" strike="noStrike">
                <a:solidFill>
                  <a:srgbClr val="8b8b8b"/>
                </a:solidFill>
                <a:latin typeface="Calibri"/>
              </a:defRPr>
            </a:lvl1pPr>
          </a:lstStyle>
          <a:p>
            <a:pPr>
              <a:lnSpc>
                <a:spcPct val="100000"/>
              </a:lnSpc>
              <a:buNone/>
            </a:pPr>
            <a:r>
              <a:rPr b="0" lang="en-IN" sz="1200" spc="-1" strike="noStrike">
                <a:solidFill>
                  <a:srgbClr val="8b8b8b"/>
                </a:solidFill>
                <a:latin typeface="Calibri"/>
              </a:rPr>
              <a:t>&lt;date/time&gt;</a:t>
            </a:r>
            <a:endParaRPr b="0" lang="en-IN"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IN" sz="1200" spc="-1" strike="noStrike">
                <a:solidFill>
                  <a:srgbClr val="8b8b8b"/>
                </a:solidFill>
                <a:latin typeface="Calibri"/>
              </a:defRPr>
            </a:lvl1pPr>
          </a:lstStyle>
          <a:p>
            <a:pPr algn="r">
              <a:lnSpc>
                <a:spcPct val="100000"/>
              </a:lnSpc>
              <a:buNone/>
            </a:pPr>
            <a:fld id="{7BC6BB3E-B47A-45FF-9BFE-B06881E141BD}" type="slidenum">
              <a:rPr b="0" lang="en-IN"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3" name="PlaceHolder 2"/>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b="0" lang="en-IN" sz="1200" spc="-1" strike="noStrike">
                <a:solidFill>
                  <a:srgbClr val="8b8b8b"/>
                </a:solidFill>
                <a:latin typeface="Calibri"/>
              </a:defRPr>
            </a:lvl1pPr>
          </a:lstStyle>
          <a:p>
            <a:pPr>
              <a:lnSpc>
                <a:spcPct val="100000"/>
              </a:lnSpc>
              <a:buNone/>
            </a:pPr>
            <a:r>
              <a:rPr b="0" lang="en-IN" sz="1200" spc="-1" strike="noStrike">
                <a:solidFill>
                  <a:srgbClr val="8b8b8b"/>
                </a:solidFill>
                <a:latin typeface="Calibri"/>
              </a:rPr>
              <a:t>&lt;date/time&gt;</a:t>
            </a:r>
            <a:endParaRPr b="0" lang="en-IN" sz="1200" spc="-1" strike="noStrike">
              <a:latin typeface="Times New Roman"/>
            </a:endParaRPr>
          </a:p>
        </p:txBody>
      </p:sp>
      <p:sp>
        <p:nvSpPr>
          <p:cNvPr id="84" name="PlaceHolder 3"/>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85" name="PlaceHolder 4"/>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0" lang="en-IN" sz="1200" spc="-1" strike="noStrike">
                <a:solidFill>
                  <a:srgbClr val="8b8b8b"/>
                </a:solidFill>
                <a:latin typeface="Calibri"/>
              </a:defRPr>
            </a:lvl1pPr>
          </a:lstStyle>
          <a:p>
            <a:pPr algn="r">
              <a:lnSpc>
                <a:spcPct val="100000"/>
              </a:lnSpc>
              <a:buNone/>
            </a:pPr>
            <a:fld id="{8622482B-7CE3-45D7-AA19-13B4E402E316}" type="slidenum">
              <a:rPr b="0" lang="en-IN" sz="1200" spc="-1" strike="noStrike">
                <a:solidFill>
                  <a:srgbClr val="8b8b8b"/>
                </a:solidFill>
                <a:latin typeface="Calibri"/>
              </a:rPr>
              <a:t>&lt;number&gt;</a:t>
            </a:fld>
            <a:endParaRPr b="0" lang="en-IN" sz="12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wmf"/><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IN" sz="6000" spc="-1" strike="noStrike">
                <a:solidFill>
                  <a:srgbClr val="000000"/>
                </a:solidFill>
                <a:latin typeface="Calibri Light"/>
              </a:rPr>
              <a:t>Input Output Organization</a:t>
            </a:r>
            <a:endParaRPr b="0" lang="en-US" sz="6000" spc="-1" strike="noStrike">
              <a:solidFill>
                <a:srgbClr val="000000"/>
              </a:solidFill>
              <a:latin typeface="Calibri"/>
            </a:endParaRPr>
          </a:p>
        </p:txBody>
      </p:sp>
      <p:sp>
        <p:nvSpPr>
          <p:cNvPr id="130"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0"/>
            <a:ext cx="10515240" cy="721080"/>
          </a:xfrm>
          <a:prstGeom prst="rect">
            <a:avLst/>
          </a:prstGeom>
          <a:noFill/>
          <a:ln w="0">
            <a:noFill/>
          </a:ln>
        </p:spPr>
        <p:txBody>
          <a:bodyPr anchor="ctr">
            <a:noAutofit/>
          </a:bodyPr>
          <a:p>
            <a:pPr>
              <a:lnSpc>
                <a:spcPct val="90000"/>
              </a:lnSpc>
              <a:buNone/>
            </a:pPr>
            <a:r>
              <a:rPr b="0" lang="en-US" sz="4400" spc="-1" strike="noStrike">
                <a:solidFill>
                  <a:srgbClr val="ff0000"/>
                </a:solidFill>
                <a:latin typeface="Calibri Light"/>
              </a:rPr>
              <a:t>Interrupts (contd..)</a:t>
            </a:r>
            <a:endParaRPr b="0" lang="en-US" sz="4400" spc="-1" strike="noStrike">
              <a:solidFill>
                <a:srgbClr val="000000"/>
              </a:solidFill>
              <a:latin typeface="Calibri"/>
            </a:endParaRPr>
          </a:p>
        </p:txBody>
      </p:sp>
      <p:sp>
        <p:nvSpPr>
          <p:cNvPr id="280" name="PlaceHolder 2"/>
          <p:cNvSpPr>
            <a:spLocks noGrp="1"/>
          </p:cNvSpPr>
          <p:nvPr>
            <p:ph/>
          </p:nvPr>
        </p:nvSpPr>
        <p:spPr>
          <a:xfrm>
            <a:off x="838080" y="901080"/>
            <a:ext cx="10515240" cy="5275800"/>
          </a:xfrm>
          <a:prstGeom prst="rect">
            <a:avLst/>
          </a:prstGeom>
          <a:noFill/>
          <a:ln w="0">
            <a:noFill/>
          </a:ln>
        </p:spPr>
        <p:txBody>
          <a:bodyPr anchor="t">
            <a:normAutofit fontScale="93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Treatment of an interrupt-service routine is very similar to that of a subroutine. </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However there are significant differences:</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A subroutine performs a task that is required by the calling program.</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Interrupt-service routine may not have anything in common with the program it interrupts. </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Interrupt-service routine and the program that it interrupts may belong to different users. </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As a result, before branching to the interrupt-service routine, not only the PC, but other information such as condition code flags, and processor registers used by both the interrupted program and the interrupt service routine must be stored.</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This will enable the interrupted program to resume execution upon return from interrupt service routine. </a:t>
            </a:r>
            <a:endParaRPr b="0" lang="en-US" sz="2400" spc="-1" strike="noStrike">
              <a:solidFill>
                <a:srgbClr val="000000"/>
              </a:solidFill>
              <a:latin typeface="Calibri"/>
            </a:endParaRPr>
          </a:p>
        </p:txBody>
      </p:sp>
      <p:sp>
        <p:nvSpPr>
          <p:cNvPr id="281" name="PlaceHolder 3"/>
          <p:cNvSpPr>
            <a:spLocks noGrp="1"/>
          </p:cNvSpPr>
          <p:nvPr>
            <p:ph type="dt" idx="13"/>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79A8EC5E-3C0C-4F2D-B56C-A8A1096272B8}" type="datetime1">
              <a:rPr b="0" lang="en-US" sz="1200" spc="-1" strike="noStrike">
                <a:solidFill>
                  <a:srgbClr val="8b8b8b"/>
                </a:solidFill>
                <a:latin typeface="Calibri"/>
              </a:rPr>
              <a:t>10/27/2024</a:t>
            </a:fld>
            <a:endParaRPr b="0" lang="en-IN" sz="1200" spc="-1" strike="noStrike">
              <a:latin typeface="Times New Roman"/>
            </a:endParaRPr>
          </a:p>
        </p:txBody>
      </p:sp>
      <p:sp>
        <p:nvSpPr>
          <p:cNvPr id="282" name="PlaceHolder 4"/>
          <p:cNvSpPr>
            <a:spLocks noGrp="1"/>
          </p:cNvSpPr>
          <p:nvPr>
            <p:ph type="sldNum" idx="14"/>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B47F59E1-2664-45C1-92ED-54956AE2D430}" type="slidenum">
              <a:rPr b="0" lang="en-US" sz="1200" spc="-1" strike="noStrike">
                <a:solidFill>
                  <a:srgbClr val="898989"/>
                </a:solidFill>
                <a:latin typeface="Arial"/>
              </a:rPr>
              <a:t>10</a:t>
            </a:fld>
            <a:endParaRPr b="0" lang="en-IN" sz="1200" spc="-1" strike="noStrike">
              <a:latin typeface="Times New Roman"/>
            </a:endParaRPr>
          </a:p>
        </p:txBody>
      </p:sp>
      <p:sp>
        <p:nvSpPr>
          <p:cNvPr id="283" name="PlaceHolder 5"/>
          <p:cNvSpPr>
            <a:spLocks noGrp="1"/>
          </p:cNvSpPr>
          <p:nvPr>
            <p:ph type="ftr" idx="15"/>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0"/>
            <a:ext cx="10515240" cy="629640"/>
          </a:xfrm>
          <a:prstGeom prst="rect">
            <a:avLst/>
          </a:prstGeom>
          <a:noFill/>
          <a:ln w="0">
            <a:noFill/>
          </a:ln>
        </p:spPr>
        <p:txBody>
          <a:bodyPr anchor="ctr">
            <a:normAutofit fontScale="89000"/>
          </a:bodyPr>
          <a:p>
            <a:pPr>
              <a:lnSpc>
                <a:spcPct val="90000"/>
              </a:lnSpc>
              <a:buNone/>
            </a:pPr>
            <a:r>
              <a:rPr b="0" lang="en-US" sz="4400" spc="-1" strike="noStrike">
                <a:solidFill>
                  <a:srgbClr val="ff0000"/>
                </a:solidFill>
                <a:latin typeface="Calibri Light"/>
              </a:rPr>
              <a:t>Interrupts (contd..)</a:t>
            </a:r>
            <a:endParaRPr b="0" lang="en-US" sz="4400" spc="-1" strike="noStrike">
              <a:solidFill>
                <a:srgbClr val="000000"/>
              </a:solidFill>
              <a:latin typeface="Calibri"/>
            </a:endParaRPr>
          </a:p>
        </p:txBody>
      </p:sp>
      <p:sp>
        <p:nvSpPr>
          <p:cNvPr id="285" name="PlaceHolder 2"/>
          <p:cNvSpPr>
            <a:spLocks noGrp="1"/>
          </p:cNvSpPr>
          <p:nvPr>
            <p:ph/>
          </p:nvPr>
        </p:nvSpPr>
        <p:spPr>
          <a:xfrm>
            <a:off x="838080" y="753120"/>
            <a:ext cx="10515240" cy="5727960"/>
          </a:xfrm>
          <a:prstGeom prst="rect">
            <a:avLst/>
          </a:prstGeom>
          <a:noFill/>
          <a:ln w="0">
            <a:noFill/>
          </a:ln>
        </p:spPr>
        <p:txBody>
          <a:bodyPr anchor="t">
            <a:normAutofit/>
          </a:bodyPr>
          <a:p>
            <a:pPr marL="274320" indent="-274320">
              <a:lnSpc>
                <a:spcPct val="90000"/>
              </a:lnSpc>
              <a:spcBef>
                <a:spcPts val="1001"/>
              </a:spcBef>
              <a:buClr>
                <a:srgbClr val="a5a5a5"/>
              </a:buClr>
              <a:buFont typeface="Wingdings 2" charset="2"/>
              <a:buChar char=""/>
            </a:pPr>
            <a:r>
              <a:rPr b="0" lang="en-US" sz="2400" spc="-1" strike="noStrike">
                <a:solidFill>
                  <a:srgbClr val="000000"/>
                </a:solidFill>
                <a:latin typeface="Calibri"/>
              </a:rPr>
              <a:t>Saving and restoring information can be done automatically by the processor or explicitly by program instructions. </a:t>
            </a:r>
            <a:endParaRPr b="0" lang="en-US" sz="24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400" spc="-1" strike="noStrike">
                <a:solidFill>
                  <a:srgbClr val="000000"/>
                </a:solidFill>
                <a:latin typeface="Calibri"/>
              </a:rPr>
              <a:t>Saving and restoring registers involves memory transfers:</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Increases the total execution time.</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Increases the delay between the time an interrupt request is received, and the start of execution of the interrupt-service routine. This delay is called </a:t>
            </a:r>
            <a:r>
              <a:rPr b="0" lang="en-US" sz="2400" spc="-1" strike="noStrike" u="sng">
                <a:solidFill>
                  <a:srgbClr val="000000"/>
                </a:solidFill>
                <a:uFillTx/>
                <a:latin typeface="Calibri"/>
              </a:rPr>
              <a:t>interrupt latency</a:t>
            </a:r>
            <a:r>
              <a:rPr b="0" lang="en-US" sz="2400" spc="-1" strike="noStrike">
                <a:solidFill>
                  <a:srgbClr val="000000"/>
                </a:solidFill>
                <a:latin typeface="Calibri"/>
              </a:rPr>
              <a:t>.</a:t>
            </a:r>
            <a:endParaRPr b="0" lang="en-US" sz="24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400" spc="-1" strike="noStrike">
                <a:solidFill>
                  <a:srgbClr val="000000"/>
                </a:solidFill>
                <a:latin typeface="Calibri"/>
              </a:rPr>
              <a:t>In order to reduce the interrupt latency, most processors save only the minimal amount of information:</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This minimal amount of information includes Program Counter and processor status registers.</a:t>
            </a:r>
            <a:endParaRPr b="0" lang="en-US" sz="24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400" spc="-1" strike="noStrike">
                <a:solidFill>
                  <a:srgbClr val="000000"/>
                </a:solidFill>
                <a:latin typeface="Calibri"/>
              </a:rPr>
              <a:t>Any additional information that must be saved, must be saved explicitly by the program instructions at the beginning of the interrupt service routine.</a:t>
            </a:r>
            <a:endParaRPr b="0" lang="en-US" sz="2400" spc="-1" strike="noStrike">
              <a:solidFill>
                <a:srgbClr val="000000"/>
              </a:solidFill>
              <a:latin typeface="Calibri"/>
            </a:endParaRPr>
          </a:p>
        </p:txBody>
      </p:sp>
      <p:sp>
        <p:nvSpPr>
          <p:cNvPr id="286" name="PlaceHolder 3"/>
          <p:cNvSpPr>
            <a:spLocks noGrp="1"/>
          </p:cNvSpPr>
          <p:nvPr>
            <p:ph type="dt" idx="16"/>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8C8C062D-F807-472A-A5AF-30AA78CB6088}" type="datetime1">
              <a:rPr b="0" lang="en-US" sz="1200" spc="-1" strike="noStrike">
                <a:solidFill>
                  <a:srgbClr val="8b8b8b"/>
                </a:solidFill>
                <a:latin typeface="Calibri"/>
              </a:rPr>
              <a:t>10/27/2024</a:t>
            </a:fld>
            <a:endParaRPr b="0" lang="en-IN" sz="1200" spc="-1" strike="noStrike">
              <a:latin typeface="Times New Roman"/>
            </a:endParaRPr>
          </a:p>
        </p:txBody>
      </p:sp>
      <p:sp>
        <p:nvSpPr>
          <p:cNvPr id="287" name="PlaceHolder 4"/>
          <p:cNvSpPr>
            <a:spLocks noGrp="1"/>
          </p:cNvSpPr>
          <p:nvPr>
            <p:ph type="sldNum" idx="17"/>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71319A11-33C4-4A1A-95A7-23D4252E32F4}" type="slidenum">
              <a:rPr b="0" lang="en-US" sz="1200" spc="-1" strike="noStrike">
                <a:solidFill>
                  <a:srgbClr val="898989"/>
                </a:solidFill>
                <a:latin typeface="Arial"/>
              </a:rPr>
              <a:t>11</a:t>
            </a:fld>
            <a:endParaRPr b="0" lang="en-IN" sz="1200" spc="-1" strike="noStrike">
              <a:latin typeface="Times New Roman"/>
            </a:endParaRPr>
          </a:p>
        </p:txBody>
      </p:sp>
      <p:sp>
        <p:nvSpPr>
          <p:cNvPr id="288" name="PlaceHolder 5"/>
          <p:cNvSpPr>
            <a:spLocks noGrp="1"/>
          </p:cNvSpPr>
          <p:nvPr>
            <p:ph type="ftr" idx="18"/>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69400" y="0"/>
            <a:ext cx="10515240" cy="698760"/>
          </a:xfrm>
          <a:prstGeom prst="rect">
            <a:avLst/>
          </a:prstGeom>
          <a:noFill/>
          <a:ln w="0">
            <a:noFill/>
          </a:ln>
        </p:spPr>
        <p:txBody>
          <a:bodyPr anchor="ctr">
            <a:noAutofit/>
          </a:bodyPr>
          <a:p>
            <a:pPr>
              <a:lnSpc>
                <a:spcPct val="90000"/>
              </a:lnSpc>
              <a:buNone/>
            </a:pPr>
            <a:r>
              <a:rPr b="0" lang="en-US" sz="4400" spc="-1" strike="noStrike">
                <a:solidFill>
                  <a:srgbClr val="ff0000"/>
                </a:solidFill>
                <a:latin typeface="Calibri Light"/>
              </a:rPr>
              <a:t>Interrupts (contd..)</a:t>
            </a:r>
            <a:endParaRPr b="0" lang="en-US" sz="4400" spc="-1" strike="noStrike">
              <a:solidFill>
                <a:srgbClr val="000000"/>
              </a:solidFill>
              <a:latin typeface="Calibri"/>
            </a:endParaRPr>
          </a:p>
        </p:txBody>
      </p:sp>
      <p:sp>
        <p:nvSpPr>
          <p:cNvPr id="290" name="PlaceHolder 2"/>
          <p:cNvSpPr>
            <a:spLocks noGrp="1"/>
          </p:cNvSpPr>
          <p:nvPr>
            <p:ph/>
          </p:nvPr>
        </p:nvSpPr>
        <p:spPr>
          <a:xfrm>
            <a:off x="838080" y="860760"/>
            <a:ext cx="10515240" cy="531612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When a processor receives an interrupt-request, it must branch to the interrupt service routine.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It must also inform the device that it has recognized the interrupt request. </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This can be accomplished in two ways: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Some processors have an explicit interrupt-acknowledge control signal for this purpose.</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tabLst>
                <a:tab algn="l" pos="0"/>
              </a:tabLst>
            </a:pPr>
            <a:r>
              <a:rPr b="0" lang="en-US" sz="2800" spc="-1" strike="noStrike">
                <a:solidFill>
                  <a:srgbClr val="000000"/>
                </a:solidFill>
                <a:latin typeface="Calibri"/>
              </a:rPr>
              <a:t>In other cases, the data transfer that takes place between the device and the processor can be used to inform the device.  </a:t>
            </a:r>
            <a:endParaRPr b="0" lang="en-US" sz="2800" spc="-1" strike="noStrike">
              <a:solidFill>
                <a:srgbClr val="000000"/>
              </a:solidFill>
              <a:latin typeface="Calibri"/>
            </a:endParaRPr>
          </a:p>
        </p:txBody>
      </p:sp>
      <p:sp>
        <p:nvSpPr>
          <p:cNvPr id="291" name="PlaceHolder 3"/>
          <p:cNvSpPr>
            <a:spLocks noGrp="1"/>
          </p:cNvSpPr>
          <p:nvPr>
            <p:ph type="dt" idx="19"/>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1FADF4DE-6D21-4A55-B0D9-9D437131966E}" type="datetime1">
              <a:rPr b="0" lang="en-US" sz="1200" spc="-1" strike="noStrike">
                <a:solidFill>
                  <a:srgbClr val="8b8b8b"/>
                </a:solidFill>
                <a:latin typeface="Calibri"/>
              </a:rPr>
              <a:t>10/27/2024</a:t>
            </a:fld>
            <a:endParaRPr b="0" lang="en-IN" sz="1200" spc="-1" strike="noStrike">
              <a:latin typeface="Times New Roman"/>
            </a:endParaRPr>
          </a:p>
        </p:txBody>
      </p:sp>
      <p:sp>
        <p:nvSpPr>
          <p:cNvPr id="292" name="PlaceHolder 4"/>
          <p:cNvSpPr>
            <a:spLocks noGrp="1"/>
          </p:cNvSpPr>
          <p:nvPr>
            <p:ph type="sldNum" idx="20"/>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1E9104EA-E09D-495E-8E06-0591BDBA997D}" type="slidenum">
              <a:rPr b="0" lang="en-US" sz="1200" spc="-1" strike="noStrike">
                <a:solidFill>
                  <a:srgbClr val="898989"/>
                </a:solidFill>
                <a:latin typeface="Arial"/>
              </a:rPr>
              <a:t>12</a:t>
            </a:fld>
            <a:endParaRPr b="0" lang="en-IN" sz="1200" spc="-1" strike="noStrike">
              <a:latin typeface="Times New Roman"/>
            </a:endParaRPr>
          </a:p>
        </p:txBody>
      </p:sp>
      <p:sp>
        <p:nvSpPr>
          <p:cNvPr id="293" name="PlaceHolder 5"/>
          <p:cNvSpPr>
            <a:spLocks noGrp="1"/>
          </p:cNvSpPr>
          <p:nvPr>
            <p:ph type="ftr" idx="21"/>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1981080" y="304920"/>
            <a:ext cx="8229240" cy="676440"/>
          </a:xfrm>
          <a:prstGeom prst="rect">
            <a:avLst/>
          </a:prstGeom>
          <a:noFill/>
          <a:ln w="0">
            <a:noFill/>
          </a:ln>
        </p:spPr>
        <p:txBody>
          <a:bodyPr anchor="ctr">
            <a:normAutofit fontScale="96000"/>
          </a:bodyPr>
          <a:p>
            <a:pPr>
              <a:lnSpc>
                <a:spcPct val="90000"/>
              </a:lnSpc>
              <a:buNone/>
            </a:pPr>
            <a:r>
              <a:rPr b="0" lang="en-US" sz="4400" spc="-1" strike="noStrike">
                <a:solidFill>
                  <a:srgbClr val="ff0000"/>
                </a:solidFill>
                <a:latin typeface="Calibri Light"/>
              </a:rPr>
              <a:t>Interrupts (contd..)</a:t>
            </a:r>
            <a:endParaRPr b="0" lang="en-US" sz="4400" spc="-1" strike="noStrike">
              <a:solidFill>
                <a:srgbClr val="000000"/>
              </a:solidFill>
              <a:latin typeface="Calibri"/>
            </a:endParaRPr>
          </a:p>
        </p:txBody>
      </p:sp>
      <p:sp>
        <p:nvSpPr>
          <p:cNvPr id="295" name="PlaceHolder 2"/>
          <p:cNvSpPr>
            <a:spLocks noGrp="1"/>
          </p:cNvSpPr>
          <p:nvPr>
            <p:ph/>
          </p:nvPr>
        </p:nvSpPr>
        <p:spPr>
          <a:xfrm>
            <a:off x="215280" y="887400"/>
            <a:ext cx="11268360" cy="5589000"/>
          </a:xfrm>
          <a:prstGeom prst="rect">
            <a:avLst/>
          </a:prstGeom>
          <a:noFill/>
          <a:ln w="0">
            <a:noFill/>
          </a:ln>
        </p:spPr>
        <p:txBody>
          <a:bodyPr anchor="t">
            <a:normAutofit fontScale="95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Interrupt-requests interrupt the execution of a program, and may alter the intended sequence of events:</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000" spc="-1" strike="noStrike">
                <a:solidFill>
                  <a:srgbClr val="000000"/>
                </a:solidFill>
                <a:latin typeface="Calibri"/>
              </a:rPr>
              <a:t>Sometimes such alterations may be undesirable, and must not be allowed.</a:t>
            </a:r>
            <a:endParaRPr b="0" lang="en-US" sz="20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000" spc="-1" strike="noStrike">
                <a:solidFill>
                  <a:srgbClr val="000000"/>
                </a:solidFill>
                <a:latin typeface="Calibri"/>
              </a:rPr>
              <a:t>For example, the processor may not want to be interrupted by the same device while executing its interrupt-service routine. </a:t>
            </a:r>
            <a:endParaRPr b="0" lang="en-US" sz="20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Processors generally provide the ability to enable and disable such interruptions as desired.</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One simple way is to provide machine instructions such as </a:t>
            </a:r>
            <a:r>
              <a:rPr b="0" i="1" lang="en-US" sz="2800" spc="-1" strike="noStrike">
                <a:solidFill>
                  <a:srgbClr val="000000"/>
                </a:solidFill>
                <a:latin typeface="Times New Roman"/>
              </a:rPr>
              <a:t>Interrupt-enable</a:t>
            </a:r>
            <a:r>
              <a:rPr b="0" lang="en-US" sz="2800" spc="-1" strike="noStrike">
                <a:solidFill>
                  <a:srgbClr val="000000"/>
                </a:solidFill>
                <a:latin typeface="Calibri"/>
              </a:rPr>
              <a:t> and </a:t>
            </a:r>
            <a:r>
              <a:rPr b="0" i="1" lang="en-US" sz="2800" spc="-1" strike="noStrike">
                <a:solidFill>
                  <a:srgbClr val="000000"/>
                </a:solidFill>
                <a:latin typeface="Times New Roman"/>
              </a:rPr>
              <a:t>Interrupt-disable</a:t>
            </a:r>
            <a:r>
              <a:rPr b="0" lang="en-US" sz="2800" spc="-1" strike="noStrike">
                <a:solidFill>
                  <a:srgbClr val="000000"/>
                </a:solidFill>
                <a:latin typeface="Calibri"/>
              </a:rPr>
              <a:t> for this purpose.</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To avoid interruption by the same device during the execution of an interrupt service routine:</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First instruction of an interrupt service routine can be Interrupt-disable.</a:t>
            </a:r>
            <a:endParaRPr b="0" lang="en-US" sz="24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Last instruction of an interrupt service routine can be Interrupt-enable.</a:t>
            </a:r>
            <a:endParaRPr b="0" lang="en-US" sz="2400" spc="-1" strike="noStrike">
              <a:solidFill>
                <a:srgbClr val="000000"/>
              </a:solidFill>
              <a:latin typeface="Calibri"/>
            </a:endParaRPr>
          </a:p>
        </p:txBody>
      </p:sp>
      <p:sp>
        <p:nvSpPr>
          <p:cNvPr id="296" name="PlaceHolder 3"/>
          <p:cNvSpPr>
            <a:spLocks noGrp="1"/>
          </p:cNvSpPr>
          <p:nvPr>
            <p:ph type="dt" idx="22"/>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23D0B9AF-9B7C-4F4B-8D63-F7B8ED33C320}" type="datetime1">
              <a:rPr b="0" lang="en-US" sz="1200" spc="-1" strike="noStrike">
                <a:solidFill>
                  <a:srgbClr val="8b8b8b"/>
                </a:solidFill>
                <a:latin typeface="Calibri"/>
              </a:rPr>
              <a:t>10/27/2024</a:t>
            </a:fld>
            <a:endParaRPr b="0" lang="en-IN" sz="1200" spc="-1" strike="noStrike">
              <a:latin typeface="Times New Roman"/>
            </a:endParaRPr>
          </a:p>
        </p:txBody>
      </p:sp>
      <p:sp>
        <p:nvSpPr>
          <p:cNvPr id="297" name="PlaceHolder 4"/>
          <p:cNvSpPr>
            <a:spLocks noGrp="1"/>
          </p:cNvSpPr>
          <p:nvPr>
            <p:ph type="sldNum" idx="2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09AB6055-484E-4ADC-9611-A23A0EABC715}" type="slidenum">
              <a:rPr b="0" lang="en-US" sz="1200" spc="-1" strike="noStrike">
                <a:solidFill>
                  <a:srgbClr val="898989"/>
                </a:solidFill>
                <a:latin typeface="Arial"/>
              </a:rPr>
              <a:t>13</a:t>
            </a:fld>
            <a:endParaRPr b="0" lang="en-IN" sz="1200" spc="-1" strike="noStrike">
              <a:latin typeface="Times New Roman"/>
            </a:endParaRPr>
          </a:p>
        </p:txBody>
      </p:sp>
      <p:sp>
        <p:nvSpPr>
          <p:cNvPr id="298" name="PlaceHolder 5"/>
          <p:cNvSpPr>
            <a:spLocks noGrp="1"/>
          </p:cNvSpPr>
          <p:nvPr>
            <p:ph type="ftr" idx="24"/>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300"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How to avoid successive interruptions</a:t>
            </a:r>
            <a:endParaRPr b="0" lang="en-US" sz="4400" spc="-1" strike="noStrike">
              <a:solidFill>
                <a:srgbClr val="000000"/>
              </a:solidFill>
              <a:latin typeface="Calibri"/>
            </a:endParaRPr>
          </a:p>
        </p:txBody>
      </p:sp>
      <p:sp>
        <p:nvSpPr>
          <p:cNvPr id="30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ff0000"/>
              </a:buClr>
              <a:buFont typeface="Arial"/>
              <a:buChar char="•"/>
            </a:pPr>
            <a:r>
              <a:rPr b="0" lang="en-IN" sz="2800" spc="-1" strike="noStrike">
                <a:solidFill>
                  <a:srgbClr val="ff0000"/>
                </a:solidFill>
                <a:latin typeface="Calibri"/>
              </a:rPr>
              <a:t>Enable and Disable </a:t>
            </a:r>
            <a:r>
              <a:rPr b="0" lang="en-IN" sz="2800" spc="-1" strike="noStrike">
                <a:solidFill>
                  <a:srgbClr val="000000"/>
                </a:solidFill>
                <a:latin typeface="Calibri"/>
              </a:rPr>
              <a:t>instruction in beginning and ending of ISR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Using </a:t>
            </a:r>
            <a:r>
              <a:rPr b="0" lang="en-IN" sz="2800" spc="-1" strike="noStrike">
                <a:solidFill>
                  <a:srgbClr val="ff0000"/>
                </a:solidFill>
                <a:latin typeface="Calibri"/>
              </a:rPr>
              <a:t>PS register </a:t>
            </a:r>
            <a:r>
              <a:rPr b="0" lang="en-IN" sz="2800" spc="-1" strike="noStrike">
                <a:solidFill>
                  <a:srgbClr val="000000"/>
                </a:solidFill>
                <a:latin typeface="Calibri"/>
              </a:rPr>
              <a:t>enable bit</a:t>
            </a:r>
            <a:endParaRPr b="0" lang="en-US" sz="2800" spc="-1" strike="noStrike">
              <a:solidFill>
                <a:srgbClr val="000000"/>
              </a:solidFill>
              <a:latin typeface="Calibri"/>
            </a:endParaRPr>
          </a:p>
          <a:p>
            <a:pPr marL="228600" indent="-228600">
              <a:lnSpc>
                <a:spcPct val="90000"/>
              </a:lnSpc>
              <a:spcBef>
                <a:spcPts val="1001"/>
              </a:spcBef>
              <a:buClr>
                <a:srgbClr val="ff0000"/>
              </a:buClr>
              <a:buFont typeface="Arial"/>
              <a:buChar char="•"/>
            </a:pPr>
            <a:r>
              <a:rPr b="0" lang="en-IN" sz="2800" spc="-1" strike="noStrike">
                <a:solidFill>
                  <a:srgbClr val="ff0000"/>
                </a:solidFill>
                <a:latin typeface="Calibri"/>
              </a:rPr>
              <a:t>Edge triggered :</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Interrupt request line of processor will respond to interrupt handling circuit for leading edge of the signal.</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Processor will receive only one request regardless of how long the line is activated.</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165960" y="187200"/>
            <a:ext cx="10515240" cy="683280"/>
          </a:xfrm>
          <a:prstGeom prst="rect">
            <a:avLst/>
          </a:prstGeom>
          <a:noFill/>
          <a:ln w="0">
            <a:noFill/>
          </a:ln>
        </p:spPr>
        <p:txBody>
          <a:bodyPr anchor="ctr">
            <a:normAutofit fontScale="68000"/>
          </a:bodyPr>
          <a:p>
            <a:pPr>
              <a:lnSpc>
                <a:spcPct val="90000"/>
              </a:lnSpc>
              <a:buNone/>
            </a:pPr>
            <a:r>
              <a:rPr b="0" lang="en-IN" sz="4400" spc="-1" strike="noStrike">
                <a:solidFill>
                  <a:srgbClr val="ff0000"/>
                </a:solidFill>
                <a:latin typeface="Calibri Light"/>
              </a:rPr>
              <a:t>Enabling and Disabling Interrupts- </a:t>
            </a:r>
            <a:r>
              <a:rPr b="1" lang="en-IN" sz="3100" spc="-1" strike="noStrike">
                <a:solidFill>
                  <a:srgbClr val="00b050"/>
                </a:solidFill>
                <a:latin typeface="Calibri Light"/>
              </a:rPr>
              <a:t>Sequence of actions</a:t>
            </a:r>
            <a:endParaRPr b="0" lang="en-US" sz="3100" spc="-1" strike="noStrike">
              <a:solidFill>
                <a:srgbClr val="000000"/>
              </a:solidFill>
              <a:latin typeface="Calibri"/>
            </a:endParaRPr>
          </a:p>
        </p:txBody>
      </p:sp>
      <p:sp>
        <p:nvSpPr>
          <p:cNvPr id="304" name="PlaceHolder 2"/>
          <p:cNvSpPr>
            <a:spLocks noGrp="1"/>
          </p:cNvSpPr>
          <p:nvPr>
            <p:ph/>
          </p:nvPr>
        </p:nvSpPr>
        <p:spPr>
          <a:xfrm>
            <a:off x="470520" y="1193760"/>
            <a:ext cx="11254680" cy="4350960"/>
          </a:xfrm>
          <a:prstGeom prst="rect">
            <a:avLst/>
          </a:prstGeom>
          <a:noFill/>
          <a:ln w="0">
            <a:noFill/>
          </a:ln>
        </p:spPr>
        <p:txBody>
          <a:bodyPr anchor="t">
            <a:noAutofit/>
          </a:bodyPr>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The device raises an interrupt request</a:t>
            </a:r>
            <a:endParaRPr b="0" lang="en-US" sz="2800" spc="-1" strike="noStrike">
              <a:solidFill>
                <a:srgbClr val="000000"/>
              </a:solidFill>
              <a:latin typeface="Calibri"/>
            </a:endParaRPr>
          </a:p>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The processor interrupts the program currently being executed</a:t>
            </a:r>
            <a:endParaRPr b="0" lang="en-US" sz="2800" spc="-1" strike="noStrike">
              <a:solidFill>
                <a:srgbClr val="000000"/>
              </a:solidFill>
              <a:latin typeface="Calibri"/>
            </a:endParaRPr>
          </a:p>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Interrupts are disabled by changing the control bits in PS.</a:t>
            </a:r>
            <a:endParaRPr b="0" lang="en-US" sz="2800" spc="-1" strike="noStrike">
              <a:solidFill>
                <a:srgbClr val="000000"/>
              </a:solidFill>
              <a:latin typeface="Calibri"/>
            </a:endParaRPr>
          </a:p>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The device is informed that its request has been recognized and in response , it deactivates the interrupt request signal</a:t>
            </a:r>
            <a:endParaRPr b="0" lang="en-US" sz="2800" spc="-1" strike="noStrike">
              <a:solidFill>
                <a:srgbClr val="000000"/>
              </a:solidFill>
              <a:latin typeface="Calibri"/>
            </a:endParaRPr>
          </a:p>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The action requested by the interrupt  service routine</a:t>
            </a:r>
            <a:endParaRPr b="0" lang="en-US" sz="2800" spc="-1" strike="noStrike">
              <a:solidFill>
                <a:srgbClr val="000000"/>
              </a:solidFill>
              <a:latin typeface="Calibri"/>
            </a:endParaRPr>
          </a:p>
          <a:p>
            <a:pPr marL="514440" indent="-514440">
              <a:lnSpc>
                <a:spcPct val="90000"/>
              </a:lnSpc>
              <a:spcBef>
                <a:spcPts val="1001"/>
              </a:spcBef>
              <a:buClr>
                <a:srgbClr val="000000"/>
              </a:buClr>
              <a:buFont typeface="Calibri Light"/>
              <a:buAutoNum type="arabicPeriod"/>
            </a:pPr>
            <a:r>
              <a:rPr b="0" lang="en-IN" sz="2800" spc="-1" strike="noStrike">
                <a:solidFill>
                  <a:srgbClr val="000000"/>
                </a:solidFill>
                <a:latin typeface="Calibri"/>
              </a:rPr>
              <a:t>Interrupts are enabled and execution of the interrupted program is resumed.</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1981080" y="0"/>
            <a:ext cx="8229240" cy="1142640"/>
          </a:xfrm>
          <a:prstGeom prst="rect">
            <a:avLst/>
          </a:prstGeom>
          <a:noFill/>
          <a:ln w="0">
            <a:noFill/>
          </a:ln>
        </p:spPr>
        <p:txBody>
          <a:bodyPr anchor="ctr">
            <a:noAutofit/>
          </a:bodyPr>
          <a:p>
            <a:pPr>
              <a:lnSpc>
                <a:spcPct val="90000"/>
              </a:lnSpc>
              <a:buNone/>
            </a:pPr>
            <a:r>
              <a:rPr b="0" lang="en-US" sz="4400" spc="-1" strike="noStrike">
                <a:solidFill>
                  <a:srgbClr val="ff0000"/>
                </a:solidFill>
                <a:latin typeface="Calibri Light"/>
              </a:rPr>
              <a:t>Handling Multiple Interrupts</a:t>
            </a:r>
            <a:endParaRPr b="0" lang="en-US" sz="4400" spc="-1" strike="noStrike">
              <a:solidFill>
                <a:srgbClr val="000000"/>
              </a:solidFill>
              <a:latin typeface="Calibri"/>
            </a:endParaRPr>
          </a:p>
        </p:txBody>
      </p:sp>
      <p:sp>
        <p:nvSpPr>
          <p:cNvPr id="306" name="PlaceHolder 2"/>
          <p:cNvSpPr>
            <a:spLocks noGrp="1"/>
          </p:cNvSpPr>
          <p:nvPr>
            <p:ph/>
          </p:nvPr>
        </p:nvSpPr>
        <p:spPr>
          <a:xfrm>
            <a:off x="363240" y="1576440"/>
            <a:ext cx="11429640" cy="4900320"/>
          </a:xfrm>
          <a:prstGeom prst="rect">
            <a:avLst/>
          </a:prstGeom>
          <a:noFill/>
          <a:ln w="0">
            <a:noFill/>
          </a:ln>
        </p:spPr>
        <p:txBody>
          <a:bodyPr anchor="t">
            <a:normAutofit fontScale="96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Multiple I/O devices may be connected –</a:t>
            </a:r>
            <a:r>
              <a:rPr b="1" lang="en-US" sz="2800" spc="-1" strike="noStrike">
                <a:solidFill>
                  <a:srgbClr val="00b050"/>
                </a:solidFill>
                <a:latin typeface="Calibri"/>
              </a:rPr>
              <a:t>HOW TO ADDRESS</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How does the processor know which device has generated an interrupt?</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How does the processor know which interrupt service routine needs to be executed? </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When the processor is executing an interrupt service routine for one device, can other device interrupt the processor?</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If two interrupt-requests are received simultaneously, then how to break the tie?</a:t>
            </a:r>
            <a:endParaRPr b="0" lang="en-US" sz="2800" spc="-1" strike="noStrike">
              <a:solidFill>
                <a:srgbClr val="000000"/>
              </a:solidFill>
              <a:latin typeface="Calibri"/>
            </a:endParaRPr>
          </a:p>
        </p:txBody>
      </p:sp>
      <p:sp>
        <p:nvSpPr>
          <p:cNvPr id="307" name="PlaceHolder 3"/>
          <p:cNvSpPr>
            <a:spLocks noGrp="1"/>
          </p:cNvSpPr>
          <p:nvPr>
            <p:ph type="dt" idx="25"/>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66F9D922-3215-4892-8BA5-F011E1D67867}" type="datetime1">
              <a:rPr b="0" lang="en-US" sz="1200" spc="-1" strike="noStrike">
                <a:solidFill>
                  <a:srgbClr val="8b8b8b"/>
                </a:solidFill>
                <a:latin typeface="Calibri"/>
              </a:rPr>
              <a:t>10/27/2024</a:t>
            </a:fld>
            <a:endParaRPr b="0" lang="en-IN" sz="1200" spc="-1" strike="noStrike">
              <a:latin typeface="Times New Roman"/>
            </a:endParaRPr>
          </a:p>
        </p:txBody>
      </p:sp>
      <p:sp>
        <p:nvSpPr>
          <p:cNvPr id="308" name="PlaceHolder 4"/>
          <p:cNvSpPr>
            <a:spLocks noGrp="1"/>
          </p:cNvSpPr>
          <p:nvPr>
            <p:ph type="sldNum" idx="2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1DF1D3B5-7445-4A42-A2FC-2766FF97AFDF}" type="slidenum">
              <a:rPr b="0" lang="en-US" sz="1200" spc="-1" strike="noStrike">
                <a:solidFill>
                  <a:srgbClr val="898989"/>
                </a:solidFill>
                <a:latin typeface="Arial"/>
              </a:rPr>
              <a:t>17</a:t>
            </a:fld>
            <a:endParaRPr b="0" lang="en-IN" sz="1200" spc="-1" strike="noStrike">
              <a:latin typeface="Times New Roman"/>
            </a:endParaRPr>
          </a:p>
        </p:txBody>
      </p:sp>
      <p:sp>
        <p:nvSpPr>
          <p:cNvPr id="309" name="PlaceHolder 5"/>
          <p:cNvSpPr>
            <a:spLocks noGrp="1"/>
          </p:cNvSpPr>
          <p:nvPr>
            <p:ph type="ftr" idx="27"/>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How to recognize the interrupted device</a:t>
            </a:r>
            <a:endParaRPr b="0" lang="en-US" sz="4400" spc="-1" strike="noStrike">
              <a:solidFill>
                <a:srgbClr val="000000"/>
              </a:solidFill>
              <a:latin typeface="Calibri"/>
            </a:endParaRPr>
          </a:p>
        </p:txBody>
      </p:sp>
      <p:sp>
        <p:nvSpPr>
          <p:cNvPr id="31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b050"/>
              </a:buClr>
              <a:buFont typeface="Arial"/>
              <a:buChar char="•"/>
            </a:pPr>
            <a:r>
              <a:rPr b="0" lang="en-IN" sz="2800" spc="-1" strike="noStrike">
                <a:solidFill>
                  <a:srgbClr val="00b050"/>
                </a:solidFill>
                <a:latin typeface="Calibri"/>
              </a:rPr>
              <a:t>ISR Polls </a:t>
            </a:r>
            <a:r>
              <a:rPr b="0" lang="en-IN" sz="2800" spc="-1" strike="noStrike">
                <a:solidFill>
                  <a:srgbClr val="000000"/>
                </a:solidFill>
                <a:latin typeface="Calibri"/>
              </a:rPr>
              <a:t>the devices connected.</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If the </a:t>
            </a:r>
            <a:r>
              <a:rPr b="0" lang="en-IN" sz="2800" spc="-1" strike="noStrike">
                <a:solidFill>
                  <a:srgbClr val="00b050"/>
                </a:solidFill>
                <a:latin typeface="Calibri"/>
              </a:rPr>
              <a:t>IRQ</a:t>
            </a:r>
            <a:r>
              <a:rPr b="0" lang="en-IN" sz="2800" spc="-1" strike="noStrike">
                <a:solidFill>
                  <a:srgbClr val="000000"/>
                </a:solidFill>
                <a:latin typeface="Calibri"/>
              </a:rPr>
              <a:t> bit=1 then serves the device</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ff0000"/>
              </a:buClr>
              <a:buFont typeface="Arial"/>
              <a:buChar char="•"/>
            </a:pPr>
            <a:r>
              <a:rPr b="0" lang="en-US" sz="2800" spc="-1" strike="noStrike">
                <a:solidFill>
                  <a:srgbClr val="ff0000"/>
                </a:solidFill>
                <a:latin typeface="Calibri"/>
              </a:rPr>
              <a:t>Polling mechanism</a:t>
            </a:r>
            <a:r>
              <a:rPr b="0" lang="en-US" sz="2800" spc="-1" strike="noStrike">
                <a:solidFill>
                  <a:srgbClr val="000000"/>
                </a:solidFill>
                <a:latin typeface="Calibri"/>
              </a:rPr>
              <a:t> is easy, but time consuming to query the status bits of all the I/O devices connected to the bus. </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365040"/>
            <a:ext cx="10515240" cy="9255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Vectored Interrupts</a:t>
            </a:r>
            <a:endParaRPr b="0" lang="en-US" sz="4400" spc="-1" strike="noStrike">
              <a:solidFill>
                <a:srgbClr val="000000"/>
              </a:solidFill>
              <a:latin typeface="Calibri"/>
            </a:endParaRPr>
          </a:p>
        </p:txBody>
      </p:sp>
      <p:sp>
        <p:nvSpPr>
          <p:cNvPr id="31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gn="just">
              <a:lnSpc>
                <a:spcPct val="90000"/>
              </a:lnSpc>
              <a:spcBef>
                <a:spcPts val="1001"/>
              </a:spcBef>
              <a:buClr>
                <a:srgbClr val="000000"/>
              </a:buClr>
              <a:buFont typeface="Arial"/>
              <a:buChar char="•"/>
            </a:pPr>
            <a:r>
              <a:rPr b="0" lang="en-IN" sz="2800" spc="-1" strike="noStrike">
                <a:solidFill>
                  <a:srgbClr val="000000"/>
                </a:solidFill>
                <a:latin typeface="Calibri"/>
              </a:rPr>
              <a:t>Device </a:t>
            </a:r>
            <a:r>
              <a:rPr b="0" lang="en-IN" sz="2800" spc="-1" strike="noStrike">
                <a:solidFill>
                  <a:srgbClr val="ff0000"/>
                </a:solidFill>
                <a:latin typeface="Calibri"/>
              </a:rPr>
              <a:t>identifies itself </a:t>
            </a:r>
            <a:r>
              <a:rPr b="0" lang="en-IN" sz="2800" spc="-1" strike="noStrike">
                <a:solidFill>
                  <a:srgbClr val="000000"/>
                </a:solidFill>
                <a:latin typeface="Calibri"/>
              </a:rPr>
              <a:t>to the processor by sending a </a:t>
            </a:r>
            <a:r>
              <a:rPr b="0" lang="en-IN" sz="2800" spc="-1" strike="noStrike">
                <a:solidFill>
                  <a:srgbClr val="ff0000"/>
                </a:solidFill>
                <a:latin typeface="Calibri"/>
              </a:rPr>
              <a:t>code.</a:t>
            </a:r>
            <a:endParaRPr b="0" lang="en-US" sz="2800" spc="-1" strike="noStrike">
              <a:solidFill>
                <a:srgbClr val="000000"/>
              </a:solidFill>
              <a:latin typeface="Calibri"/>
            </a:endParaRPr>
          </a:p>
          <a:p>
            <a:pPr marL="228600" indent="-228600" algn="just">
              <a:lnSpc>
                <a:spcPct val="90000"/>
              </a:lnSpc>
              <a:spcBef>
                <a:spcPts val="1001"/>
              </a:spcBef>
              <a:buClr>
                <a:srgbClr val="ff0000"/>
              </a:buClr>
              <a:buFont typeface="Arial"/>
              <a:buChar char="•"/>
            </a:pPr>
            <a:r>
              <a:rPr b="0" lang="en-IN" sz="2800" spc="-1" strike="noStrike">
                <a:solidFill>
                  <a:srgbClr val="ff0000"/>
                </a:solidFill>
                <a:latin typeface="Calibri"/>
              </a:rPr>
              <a:t>CODE </a:t>
            </a:r>
            <a:r>
              <a:rPr b="0" lang="en-IN" sz="2800" spc="-1" strike="noStrike">
                <a:solidFill>
                  <a:srgbClr val="000000"/>
                </a:solidFill>
                <a:latin typeface="Calibri"/>
              </a:rPr>
              <a:t>is  starting addr(interrupt vector) of ISR(4 to 8 bits code length) but need not be ISR</a:t>
            </a:r>
            <a:endParaRPr b="0" lang="en-US" sz="2800" spc="-1" strike="noStrike">
              <a:solidFill>
                <a:srgbClr val="000000"/>
              </a:solidFill>
              <a:latin typeface="Calibri"/>
            </a:endParaRPr>
          </a:p>
          <a:p>
            <a:pPr marL="228600" indent="-228600" algn="just">
              <a:lnSpc>
                <a:spcPct val="90000"/>
              </a:lnSpc>
              <a:spcBef>
                <a:spcPts val="1001"/>
              </a:spcBef>
              <a:buClr>
                <a:srgbClr val="ff0000"/>
              </a:buClr>
              <a:buFont typeface="Arial"/>
              <a:buChar char="•"/>
            </a:pPr>
            <a:r>
              <a:rPr b="0" lang="en-IN" sz="2800" spc="-1" strike="noStrike">
                <a:solidFill>
                  <a:srgbClr val="ff0000"/>
                </a:solidFill>
                <a:latin typeface="Calibri"/>
              </a:rPr>
              <a:t>IV</a:t>
            </a:r>
            <a:r>
              <a:rPr b="0" lang="en-IN" sz="2800" spc="-1" strike="noStrike">
                <a:solidFill>
                  <a:srgbClr val="ff0000"/>
                </a:solidFill>
                <a:latin typeface="Wingdings"/>
              </a:rPr>
              <a:t></a:t>
            </a:r>
            <a:r>
              <a:rPr b="0" lang="en-IN" sz="2800" spc="-1" strike="noStrike">
                <a:solidFill>
                  <a:srgbClr val="ff0000"/>
                </a:solidFill>
                <a:latin typeface="Calibri"/>
              </a:rPr>
              <a:t>PC</a:t>
            </a:r>
            <a:endParaRPr b="0" lang="en-US" sz="28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0" lang="en-IN" sz="2800" spc="-1" strike="noStrike">
                <a:solidFill>
                  <a:srgbClr val="000000"/>
                </a:solidFill>
                <a:latin typeface="Calibri"/>
              </a:rPr>
              <a:t>INTR(Device activates when it is ready with interrupt)</a:t>
            </a:r>
            <a:endParaRPr b="0" lang="en-US" sz="2800" spc="-1" strike="noStrike">
              <a:solidFill>
                <a:srgbClr val="000000"/>
              </a:solidFill>
              <a:latin typeface="Calibri"/>
            </a:endParaRPr>
          </a:p>
          <a:p>
            <a:pPr marL="228600" indent="-228600" algn="just">
              <a:lnSpc>
                <a:spcPct val="90000"/>
              </a:lnSpc>
              <a:spcBef>
                <a:spcPts val="1001"/>
              </a:spcBef>
              <a:buClr>
                <a:srgbClr val="000000"/>
              </a:buClr>
              <a:buFont typeface="Arial"/>
              <a:buChar char="•"/>
            </a:pPr>
            <a:r>
              <a:rPr b="0" lang="en-IN" sz="2800" spc="-1" strike="noStrike">
                <a:solidFill>
                  <a:srgbClr val="000000"/>
                </a:solidFill>
                <a:latin typeface="Calibri"/>
              </a:rPr>
              <a:t>INTA(Processor activates when it is ready to receive INT)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Accessing I/O devices - A Single bus structure</a:t>
            </a:r>
            <a:endParaRPr b="0" lang="en-US" sz="4400" spc="-1" strike="noStrike">
              <a:solidFill>
                <a:srgbClr val="000000"/>
              </a:solidFill>
              <a:latin typeface="Calibri"/>
            </a:endParaRPr>
          </a:p>
        </p:txBody>
      </p:sp>
      <p:sp>
        <p:nvSpPr>
          <p:cNvPr id="132"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grpSp>
        <p:nvGrpSpPr>
          <p:cNvPr id="133" name="Group 30"/>
          <p:cNvGrpSpPr/>
          <p:nvPr/>
        </p:nvGrpSpPr>
        <p:grpSpPr>
          <a:xfrm>
            <a:off x="2855160" y="2563920"/>
            <a:ext cx="6481440" cy="2552400"/>
            <a:chOff x="2855160" y="2563920"/>
            <a:chExt cx="6481440" cy="2552400"/>
          </a:xfrm>
        </p:grpSpPr>
        <p:sp>
          <p:nvSpPr>
            <p:cNvPr id="134" name="Line 4"/>
            <p:cNvSpPr/>
            <p:nvPr/>
          </p:nvSpPr>
          <p:spPr>
            <a:xfrm flipH="1">
              <a:off x="3097800" y="3835440"/>
              <a:ext cx="6238800" cy="1440"/>
            </a:xfrm>
            <a:prstGeom prst="line">
              <a:avLst/>
            </a:prstGeom>
            <a:ln w="23813">
              <a:solidFill>
                <a:srgbClr val="000000"/>
              </a:solidFill>
              <a:round/>
            </a:ln>
          </p:spPr>
          <p:style>
            <a:lnRef idx="0"/>
            <a:fillRef idx="0"/>
            <a:effectRef idx="0"/>
            <a:fontRef idx="minor"/>
          </p:style>
        </p:sp>
        <p:sp>
          <p:nvSpPr>
            <p:cNvPr id="135" name="Line 5"/>
            <p:cNvSpPr/>
            <p:nvPr/>
          </p:nvSpPr>
          <p:spPr>
            <a:xfrm flipV="1">
              <a:off x="7606440" y="3490920"/>
              <a:ext cx="1440" cy="338040"/>
            </a:xfrm>
            <a:prstGeom prst="line">
              <a:avLst/>
            </a:prstGeom>
            <a:ln w="23876">
              <a:solidFill>
                <a:srgbClr val="000000"/>
              </a:solidFill>
              <a:round/>
            </a:ln>
          </p:spPr>
          <p:style>
            <a:lnRef idx="0"/>
            <a:fillRef idx="0"/>
            <a:effectRef idx="0"/>
            <a:fontRef idx="minor"/>
          </p:style>
        </p:sp>
        <p:sp>
          <p:nvSpPr>
            <p:cNvPr id="136" name="Line 6"/>
            <p:cNvSpPr/>
            <p:nvPr/>
          </p:nvSpPr>
          <p:spPr>
            <a:xfrm flipV="1">
              <a:off x="8239680" y="3835440"/>
              <a:ext cx="1800" cy="338040"/>
            </a:xfrm>
            <a:prstGeom prst="line">
              <a:avLst/>
            </a:prstGeom>
            <a:ln w="23876">
              <a:solidFill>
                <a:srgbClr val="000000"/>
              </a:solidFill>
              <a:round/>
            </a:ln>
          </p:spPr>
          <p:style>
            <a:lnRef idx="0"/>
            <a:fillRef idx="0"/>
            <a:effectRef idx="0"/>
            <a:fontRef idx="minor"/>
          </p:style>
        </p:sp>
        <p:sp>
          <p:nvSpPr>
            <p:cNvPr id="137" name="Line 7"/>
            <p:cNvSpPr/>
            <p:nvPr/>
          </p:nvSpPr>
          <p:spPr>
            <a:xfrm flipV="1">
              <a:off x="4828320" y="3490920"/>
              <a:ext cx="1440" cy="338040"/>
            </a:xfrm>
            <a:prstGeom prst="line">
              <a:avLst/>
            </a:prstGeom>
            <a:ln w="23876">
              <a:solidFill>
                <a:srgbClr val="000000"/>
              </a:solidFill>
              <a:round/>
            </a:ln>
          </p:spPr>
          <p:style>
            <a:lnRef idx="0"/>
            <a:fillRef idx="0"/>
            <a:effectRef idx="0"/>
            <a:fontRef idx="minor"/>
          </p:style>
        </p:sp>
        <p:sp>
          <p:nvSpPr>
            <p:cNvPr id="138" name="Line 8"/>
            <p:cNvSpPr/>
            <p:nvPr/>
          </p:nvSpPr>
          <p:spPr>
            <a:xfrm flipV="1">
              <a:off x="4194720" y="3835440"/>
              <a:ext cx="1800" cy="338040"/>
            </a:xfrm>
            <a:prstGeom prst="line">
              <a:avLst/>
            </a:prstGeom>
            <a:ln w="23876">
              <a:solidFill>
                <a:srgbClr val="000000"/>
              </a:solidFill>
              <a:round/>
            </a:ln>
          </p:spPr>
          <p:style>
            <a:lnRef idx="0"/>
            <a:fillRef idx="0"/>
            <a:effectRef idx="0"/>
            <a:fontRef idx="minor"/>
          </p:style>
        </p:sp>
        <p:sp>
          <p:nvSpPr>
            <p:cNvPr id="139" name="Rectangle 16"/>
            <p:cNvSpPr/>
            <p:nvPr/>
          </p:nvSpPr>
          <p:spPr>
            <a:xfrm>
              <a:off x="2855160" y="3421080"/>
              <a:ext cx="33660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Bus</a:t>
              </a:r>
              <a:endParaRPr b="0" lang="en-IN" sz="1700" spc="-1" strike="noStrike">
                <a:latin typeface="Arial"/>
              </a:endParaRPr>
            </a:p>
          </p:txBody>
        </p:sp>
        <p:grpSp>
          <p:nvGrpSpPr>
            <p:cNvPr id="140" name="Group 29"/>
            <p:cNvGrpSpPr/>
            <p:nvPr/>
          </p:nvGrpSpPr>
          <p:grpSpPr>
            <a:xfrm>
              <a:off x="3415680" y="4167360"/>
              <a:ext cx="5603040" cy="948960"/>
              <a:chOff x="3415680" y="4167360"/>
              <a:chExt cx="5603040" cy="948960"/>
            </a:xfrm>
          </p:grpSpPr>
          <p:sp>
            <p:nvSpPr>
              <p:cNvPr id="141" name="Rectangle 11"/>
              <p:cNvSpPr/>
              <p:nvPr/>
            </p:nvSpPr>
            <p:spPr>
              <a:xfrm>
                <a:off x="3657240" y="4483080"/>
                <a:ext cx="54684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I/O de</a:t>
                </a:r>
                <a:endParaRPr b="0" lang="en-IN" sz="1700" spc="-1" strike="noStrike">
                  <a:latin typeface="Arial"/>
                </a:endParaRPr>
              </a:p>
            </p:txBody>
          </p:sp>
          <p:sp>
            <p:nvSpPr>
              <p:cNvPr id="142" name="Rectangle 12"/>
              <p:cNvSpPr/>
              <p:nvPr/>
            </p:nvSpPr>
            <p:spPr>
              <a:xfrm>
                <a:off x="4219200" y="4483080"/>
                <a:ext cx="52236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vice 1</a:t>
                </a:r>
                <a:endParaRPr b="0" lang="en-IN" sz="1700" spc="-1" strike="noStrike">
                  <a:latin typeface="Arial"/>
                </a:endParaRPr>
              </a:p>
            </p:txBody>
          </p:sp>
          <p:sp>
            <p:nvSpPr>
              <p:cNvPr id="143" name="Rectangle 13"/>
              <p:cNvSpPr/>
              <p:nvPr/>
            </p:nvSpPr>
            <p:spPr>
              <a:xfrm>
                <a:off x="7702200" y="4483080"/>
                <a:ext cx="54684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I/O de</a:t>
                </a:r>
                <a:endParaRPr b="0" lang="en-IN" sz="1700" spc="-1" strike="noStrike">
                  <a:latin typeface="Arial"/>
                </a:endParaRPr>
              </a:p>
            </p:txBody>
          </p:sp>
          <p:sp>
            <p:nvSpPr>
              <p:cNvPr id="144" name="Rectangle 14"/>
              <p:cNvSpPr/>
              <p:nvPr/>
            </p:nvSpPr>
            <p:spPr>
              <a:xfrm>
                <a:off x="8239680" y="4483080"/>
                <a:ext cx="35928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vice</a:t>
                </a:r>
                <a:endParaRPr b="0" lang="en-IN" sz="1700" spc="-1" strike="noStrike">
                  <a:latin typeface="Arial"/>
                </a:endParaRPr>
              </a:p>
            </p:txBody>
          </p:sp>
          <p:sp>
            <p:nvSpPr>
              <p:cNvPr id="145" name="Rectangle 15"/>
              <p:cNvSpPr/>
              <p:nvPr/>
            </p:nvSpPr>
            <p:spPr>
              <a:xfrm>
                <a:off x="8678160" y="4483080"/>
                <a:ext cx="10800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700" spc="-1" strike="noStrike">
                    <a:solidFill>
                      <a:srgbClr val="000000"/>
                    </a:solidFill>
                    <a:latin typeface="Times New Roman"/>
                  </a:rPr>
                  <a:t>n</a:t>
                </a:r>
                <a:endParaRPr b="0" lang="en-IN" sz="1700" spc="-1" strike="noStrike">
                  <a:latin typeface="Arial"/>
                </a:endParaRPr>
              </a:p>
            </p:txBody>
          </p:sp>
          <p:sp>
            <p:nvSpPr>
              <p:cNvPr id="146" name="Freeform 17"/>
              <p:cNvSpPr/>
              <p:nvPr/>
            </p:nvSpPr>
            <p:spPr>
              <a:xfrm>
                <a:off x="5949000" y="4605480"/>
                <a:ext cx="48960" cy="48960"/>
              </a:xfrm>
              <a:custGeom>
                <a:avLst/>
                <a:gdLst/>
                <a:ahLst/>
                <a:rect l="l" t="t" r="r" b="b"/>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ln>
            </p:spPr>
            <p:style>
              <a:lnRef idx="0"/>
              <a:fillRef idx="0"/>
              <a:effectRef idx="0"/>
              <a:fontRef idx="minor"/>
            </p:style>
          </p:sp>
          <p:sp>
            <p:nvSpPr>
              <p:cNvPr id="147" name="Freeform 18"/>
              <p:cNvSpPr/>
              <p:nvPr/>
            </p:nvSpPr>
            <p:spPr>
              <a:xfrm>
                <a:off x="5974560" y="4605480"/>
                <a:ext cx="23400" cy="23400"/>
              </a:xfrm>
              <a:custGeom>
                <a:avLst/>
                <a:gdLst/>
                <a:ahLst/>
                <a:rect l="l" t="t" r="r" b="b"/>
                <a:pathLst>
                  <a:path w="1" h="1">
                    <a:moveTo>
                      <a:pt x="0" y="0"/>
                    </a:moveTo>
                    <a:lnTo>
                      <a:pt x="0" y="1"/>
                    </a:lnTo>
                    <a:lnTo>
                      <a:pt x="1" y="0"/>
                    </a:lnTo>
                    <a:lnTo>
                      <a:pt x="0" y="0"/>
                    </a:lnTo>
                  </a:path>
                </a:pathLst>
              </a:custGeom>
              <a:solidFill>
                <a:srgbClr val="c00000"/>
              </a:solidFill>
              <a:ln w="23813">
                <a:solidFill>
                  <a:srgbClr val="c00000"/>
                </a:solidFill>
                <a:round/>
              </a:ln>
            </p:spPr>
            <p:style>
              <a:lnRef idx="0"/>
              <a:fillRef idx="0"/>
              <a:effectRef idx="0"/>
              <a:fontRef idx="minor"/>
            </p:style>
          </p:sp>
          <p:sp>
            <p:nvSpPr>
              <p:cNvPr id="148" name="Freeform 19"/>
              <p:cNvSpPr/>
              <p:nvPr/>
            </p:nvSpPr>
            <p:spPr>
              <a:xfrm>
                <a:off x="6193800" y="4605480"/>
                <a:ext cx="47160" cy="48960"/>
              </a:xfrm>
              <a:custGeom>
                <a:avLst/>
                <a:gdLst/>
                <a:ahLst/>
                <a:rect l="l" t="t" r="r" b="b"/>
                <a:pathLst>
                  <a:path w="30" h="31">
                    <a:moveTo>
                      <a:pt x="15" y="15"/>
                    </a:moveTo>
                    <a:lnTo>
                      <a:pt x="0" y="15"/>
                    </a:lnTo>
                    <a:lnTo>
                      <a:pt x="0" y="31"/>
                    </a:lnTo>
                    <a:lnTo>
                      <a:pt x="15" y="31"/>
                    </a:lnTo>
                    <a:lnTo>
                      <a:pt x="30" y="31"/>
                    </a:lnTo>
                    <a:lnTo>
                      <a:pt x="30" y="15"/>
                    </a:lnTo>
                    <a:lnTo>
                      <a:pt x="30" y="0"/>
                    </a:lnTo>
                    <a:lnTo>
                      <a:pt x="15" y="0"/>
                    </a:lnTo>
                    <a:lnTo>
                      <a:pt x="0" y="0"/>
                    </a:lnTo>
                    <a:lnTo>
                      <a:pt x="0" y="15"/>
                    </a:lnTo>
                    <a:lnTo>
                      <a:pt x="15" y="15"/>
                    </a:lnTo>
                    <a:close/>
                  </a:path>
                </a:pathLst>
              </a:custGeom>
              <a:solidFill>
                <a:srgbClr val="00ffff"/>
              </a:solidFill>
              <a:ln w="0">
                <a:solidFill>
                  <a:srgbClr val="c00000"/>
                </a:solidFill>
              </a:ln>
            </p:spPr>
            <p:style>
              <a:lnRef idx="0"/>
              <a:fillRef idx="0"/>
              <a:effectRef idx="0"/>
              <a:fontRef idx="minor"/>
            </p:style>
          </p:sp>
          <p:sp>
            <p:nvSpPr>
              <p:cNvPr id="149" name="Freeform 20"/>
              <p:cNvSpPr/>
              <p:nvPr/>
            </p:nvSpPr>
            <p:spPr>
              <a:xfrm>
                <a:off x="6217560" y="4605480"/>
                <a:ext cx="23400" cy="23400"/>
              </a:xfrm>
              <a:custGeom>
                <a:avLst/>
                <a:gdLst/>
                <a:ahLst/>
                <a:rect l="l" t="t" r="r" b="b"/>
                <a:pathLst>
                  <a:path w="1" h="1">
                    <a:moveTo>
                      <a:pt x="0" y="0"/>
                    </a:moveTo>
                    <a:lnTo>
                      <a:pt x="0" y="1"/>
                    </a:lnTo>
                    <a:lnTo>
                      <a:pt x="1" y="0"/>
                    </a:lnTo>
                    <a:lnTo>
                      <a:pt x="0" y="0"/>
                    </a:lnTo>
                  </a:path>
                </a:pathLst>
              </a:custGeom>
              <a:solidFill>
                <a:srgbClr val="c00000"/>
              </a:solidFill>
              <a:ln w="23813">
                <a:solidFill>
                  <a:srgbClr val="c00000"/>
                </a:solidFill>
                <a:round/>
              </a:ln>
            </p:spPr>
            <p:style>
              <a:lnRef idx="0"/>
              <a:fillRef idx="0"/>
              <a:effectRef idx="0"/>
              <a:fontRef idx="minor"/>
            </p:style>
          </p:sp>
          <p:sp>
            <p:nvSpPr>
              <p:cNvPr id="150" name="Freeform 21"/>
              <p:cNvSpPr/>
              <p:nvPr/>
            </p:nvSpPr>
            <p:spPr>
              <a:xfrm>
                <a:off x="6436440" y="4605480"/>
                <a:ext cx="48960" cy="48960"/>
              </a:xfrm>
              <a:custGeom>
                <a:avLst/>
                <a:gdLst/>
                <a:ahLst/>
                <a:rect l="l" t="t" r="r" b="b"/>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ln>
            </p:spPr>
            <p:style>
              <a:lnRef idx="0"/>
              <a:fillRef idx="0"/>
              <a:effectRef idx="0"/>
              <a:fontRef idx="minor"/>
            </p:style>
          </p:sp>
          <p:sp>
            <p:nvSpPr>
              <p:cNvPr id="151" name="Freeform 22"/>
              <p:cNvSpPr/>
              <p:nvPr/>
            </p:nvSpPr>
            <p:spPr>
              <a:xfrm>
                <a:off x="6462000" y="4605480"/>
                <a:ext cx="23400" cy="23400"/>
              </a:xfrm>
              <a:custGeom>
                <a:avLst/>
                <a:gdLst/>
                <a:ahLst/>
                <a:rect l="l" t="t" r="r" b="b"/>
                <a:pathLst>
                  <a:path w="1" h="1">
                    <a:moveTo>
                      <a:pt x="0" y="0"/>
                    </a:moveTo>
                    <a:lnTo>
                      <a:pt x="0" y="1"/>
                    </a:lnTo>
                    <a:lnTo>
                      <a:pt x="1" y="0"/>
                    </a:lnTo>
                    <a:lnTo>
                      <a:pt x="0" y="0"/>
                    </a:lnTo>
                  </a:path>
                </a:pathLst>
              </a:custGeom>
              <a:solidFill>
                <a:srgbClr val="c00000"/>
              </a:solidFill>
              <a:ln w="23813">
                <a:solidFill>
                  <a:srgbClr val="c00000"/>
                </a:solidFill>
                <a:round/>
              </a:ln>
            </p:spPr>
            <p:style>
              <a:lnRef idx="0"/>
              <a:fillRef idx="0"/>
              <a:effectRef idx="0"/>
              <a:fontRef idx="minor"/>
            </p:style>
          </p:sp>
          <p:sp>
            <p:nvSpPr>
              <p:cNvPr id="152" name="Rectangle 23"/>
              <p:cNvSpPr/>
              <p:nvPr/>
            </p:nvSpPr>
            <p:spPr>
              <a:xfrm>
                <a:off x="7460280" y="4167360"/>
                <a:ext cx="1558440" cy="948960"/>
              </a:xfrm>
              <a:prstGeom prst="rect">
                <a:avLst/>
              </a:prstGeom>
              <a:noFill/>
              <a:ln w="23813">
                <a:solidFill>
                  <a:srgbClr val="c00000"/>
                </a:solidFill>
                <a:miter/>
              </a:ln>
            </p:spPr>
            <p:style>
              <a:lnRef idx="0"/>
              <a:fillRef idx="0"/>
              <a:effectRef idx="0"/>
              <a:fontRef idx="minor"/>
            </p:style>
          </p:sp>
          <p:sp>
            <p:nvSpPr>
              <p:cNvPr id="153" name="Rectangle 24"/>
              <p:cNvSpPr/>
              <p:nvPr/>
            </p:nvSpPr>
            <p:spPr>
              <a:xfrm>
                <a:off x="3415680" y="4167360"/>
                <a:ext cx="1558440" cy="948960"/>
              </a:xfrm>
              <a:prstGeom prst="rect">
                <a:avLst/>
              </a:prstGeom>
              <a:noFill/>
              <a:ln w="23813">
                <a:solidFill>
                  <a:srgbClr val="c00000"/>
                </a:solidFill>
                <a:miter/>
              </a:ln>
            </p:spPr>
            <p:style>
              <a:lnRef idx="0"/>
              <a:fillRef idx="0"/>
              <a:effectRef idx="0"/>
              <a:fontRef idx="minor"/>
            </p:style>
          </p:sp>
        </p:grpSp>
        <p:grpSp>
          <p:nvGrpSpPr>
            <p:cNvPr id="154" name="Group 27"/>
            <p:cNvGrpSpPr/>
            <p:nvPr/>
          </p:nvGrpSpPr>
          <p:grpSpPr>
            <a:xfrm>
              <a:off x="4048920" y="2563920"/>
              <a:ext cx="1558440" cy="926640"/>
              <a:chOff x="4048920" y="2563920"/>
              <a:chExt cx="1558440" cy="926640"/>
            </a:xfrm>
          </p:grpSpPr>
          <p:sp>
            <p:nvSpPr>
              <p:cNvPr id="155" name="Rectangle 9"/>
              <p:cNvSpPr/>
              <p:nvPr/>
            </p:nvSpPr>
            <p:spPr>
              <a:xfrm>
                <a:off x="4390920" y="2881440"/>
                <a:ext cx="83628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Processor</a:t>
                </a:r>
                <a:endParaRPr b="0" lang="en-IN" sz="1700" spc="-1" strike="noStrike">
                  <a:latin typeface="Arial"/>
                </a:endParaRPr>
              </a:p>
            </p:txBody>
          </p:sp>
          <p:sp>
            <p:nvSpPr>
              <p:cNvPr id="156" name="Rectangle 25"/>
              <p:cNvSpPr/>
              <p:nvPr/>
            </p:nvSpPr>
            <p:spPr>
              <a:xfrm>
                <a:off x="4048920" y="2563920"/>
                <a:ext cx="1558440" cy="926640"/>
              </a:xfrm>
              <a:prstGeom prst="rect">
                <a:avLst/>
              </a:prstGeom>
              <a:noFill/>
              <a:ln w="23813">
                <a:solidFill>
                  <a:srgbClr val="c00000"/>
                </a:solidFill>
                <a:miter/>
              </a:ln>
            </p:spPr>
            <p:style>
              <a:lnRef idx="0"/>
              <a:fillRef idx="0"/>
              <a:effectRef idx="0"/>
              <a:fontRef idx="minor"/>
            </p:style>
          </p:sp>
        </p:grpSp>
        <p:grpSp>
          <p:nvGrpSpPr>
            <p:cNvPr id="157" name="Group 28"/>
            <p:cNvGrpSpPr/>
            <p:nvPr/>
          </p:nvGrpSpPr>
          <p:grpSpPr>
            <a:xfrm>
              <a:off x="6850800" y="2563920"/>
              <a:ext cx="1534680" cy="926640"/>
              <a:chOff x="6850800" y="2563920"/>
              <a:chExt cx="1534680" cy="926640"/>
            </a:xfrm>
          </p:grpSpPr>
          <p:sp>
            <p:nvSpPr>
              <p:cNvPr id="158" name="Rectangle 10"/>
              <p:cNvSpPr/>
              <p:nvPr/>
            </p:nvSpPr>
            <p:spPr>
              <a:xfrm>
                <a:off x="7238880" y="2881440"/>
                <a:ext cx="748080" cy="25884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700" spc="-1" strike="noStrike">
                    <a:solidFill>
                      <a:srgbClr val="000000"/>
                    </a:solidFill>
                    <a:latin typeface="Times New Roman"/>
                  </a:rPr>
                  <a:t>Memory</a:t>
                </a:r>
                <a:endParaRPr b="0" lang="en-IN" sz="1700" spc="-1" strike="noStrike">
                  <a:latin typeface="Arial"/>
                </a:endParaRPr>
              </a:p>
            </p:txBody>
          </p:sp>
          <p:sp>
            <p:nvSpPr>
              <p:cNvPr id="159" name="Rectangle 26"/>
              <p:cNvSpPr/>
              <p:nvPr/>
            </p:nvSpPr>
            <p:spPr>
              <a:xfrm>
                <a:off x="6850800" y="2563920"/>
                <a:ext cx="1534680" cy="926640"/>
              </a:xfrm>
              <a:prstGeom prst="rect">
                <a:avLst/>
              </a:prstGeom>
              <a:noFill/>
              <a:ln w="23813">
                <a:solidFill>
                  <a:srgbClr val="c00000"/>
                </a:solidFill>
                <a:miter/>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Interrupt Nesting- Priority</a:t>
            </a:r>
            <a:endParaRPr b="0" lang="en-US" sz="4400" spc="-1" strike="noStrike">
              <a:solidFill>
                <a:srgbClr val="000000"/>
              </a:solidFill>
              <a:latin typeface="Calibri"/>
            </a:endParaRPr>
          </a:p>
        </p:txBody>
      </p:sp>
      <p:sp>
        <p:nvSpPr>
          <p:cNvPr id="315"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I/O devices are organized in a priority structure:</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An interrupt request from a high-priority device is accepted while the processor is executing the interrupt service routine of a low priority device.</a:t>
            </a: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A priority level is assigned to a processor that can be changed under program control.</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Priority level of a processor is the priority of the program that is currently being executed. </a:t>
            </a:r>
            <a:endParaRPr b="0" lang="en-US" sz="1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When the processor starts executing the interrupt service routine of a device, its priority is raised to that of the device.</a:t>
            </a:r>
            <a:endParaRPr b="0" lang="en-US" sz="1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If the device sending an interrupt request has a higher priority than the processor, the processor accepts the interrupt request.</a:t>
            </a:r>
            <a:endParaRPr b="0" lang="en-US" sz="1800" spc="-1" strike="noStrike">
              <a:solidFill>
                <a:srgbClr val="000000"/>
              </a:solidFill>
              <a:latin typeface="Calibri"/>
            </a:endParaRPr>
          </a:p>
        </p:txBody>
      </p:sp>
      <p:sp>
        <p:nvSpPr>
          <p:cNvPr id="316" name="PlaceHolder 3"/>
          <p:cNvSpPr>
            <a:spLocks noGrp="1"/>
          </p:cNvSpPr>
          <p:nvPr>
            <p:ph type="dt" idx="28"/>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3D0F1C8D-1C69-480D-8BF6-E5857D27BF0E}" type="datetime1">
              <a:rPr b="0" lang="en-US" sz="1200" spc="-1" strike="noStrike">
                <a:solidFill>
                  <a:srgbClr val="8b8b8b"/>
                </a:solidFill>
                <a:latin typeface="Calibri"/>
              </a:rPr>
              <a:t>10/27/2024</a:t>
            </a:fld>
            <a:endParaRPr b="0" lang="en-IN" sz="1200" spc="-1" strike="noStrike">
              <a:latin typeface="Times New Roman"/>
            </a:endParaRPr>
          </a:p>
        </p:txBody>
      </p:sp>
      <p:sp>
        <p:nvSpPr>
          <p:cNvPr id="317" name="PlaceHolder 4"/>
          <p:cNvSpPr>
            <a:spLocks noGrp="1"/>
          </p:cNvSpPr>
          <p:nvPr>
            <p:ph type="sldNum" idx="29"/>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489D6A47-FDDE-483F-BD4D-7E3E210D42E4}" type="slidenum">
              <a:rPr b="0" lang="en-US" sz="1200" spc="-1" strike="noStrike">
                <a:solidFill>
                  <a:srgbClr val="898989"/>
                </a:solidFill>
                <a:latin typeface="Arial"/>
              </a:rPr>
              <a:t>20</a:t>
            </a:fld>
            <a:endParaRPr b="0" lang="en-IN" sz="1200" spc="-1" strike="noStrike">
              <a:latin typeface="Times New Roman"/>
            </a:endParaRPr>
          </a:p>
        </p:txBody>
      </p:sp>
      <p:sp>
        <p:nvSpPr>
          <p:cNvPr id="318" name="PlaceHolder 5"/>
          <p:cNvSpPr>
            <a:spLocks noGrp="1"/>
          </p:cNvSpPr>
          <p:nvPr>
            <p:ph type="ftr" idx="30"/>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981080" y="304920"/>
            <a:ext cx="8305560" cy="75672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 </a:t>
            </a:r>
            <a:r>
              <a:rPr b="0" lang="en-US" sz="4400" spc="-1" strike="noStrike">
                <a:solidFill>
                  <a:srgbClr val="000000"/>
                </a:solidFill>
                <a:latin typeface="Calibri Light"/>
              </a:rPr>
              <a:t>Multiple Priority Levels</a:t>
            </a:r>
            <a:endParaRPr b="0" lang="en-US" sz="4400" spc="-1" strike="noStrike">
              <a:solidFill>
                <a:srgbClr val="000000"/>
              </a:solidFill>
              <a:latin typeface="Calibri"/>
            </a:endParaRPr>
          </a:p>
        </p:txBody>
      </p:sp>
      <p:grpSp>
        <p:nvGrpSpPr>
          <p:cNvPr id="320" name="Group 3"/>
          <p:cNvGrpSpPr/>
          <p:nvPr/>
        </p:nvGrpSpPr>
        <p:grpSpPr>
          <a:xfrm>
            <a:off x="2147760" y="1469160"/>
            <a:ext cx="6457320" cy="1950840"/>
            <a:chOff x="2147760" y="1469160"/>
            <a:chExt cx="6457320" cy="1950840"/>
          </a:xfrm>
        </p:grpSpPr>
        <p:sp>
          <p:nvSpPr>
            <p:cNvPr id="321" name="Rectangle 4"/>
            <p:cNvSpPr/>
            <p:nvPr/>
          </p:nvSpPr>
          <p:spPr>
            <a:xfrm>
              <a:off x="2147760" y="1524600"/>
              <a:ext cx="1180800" cy="1512360"/>
            </a:xfrm>
            <a:prstGeom prst="rect">
              <a:avLst/>
            </a:prstGeom>
            <a:solidFill>
              <a:srgbClr val="ff9f9f"/>
            </a:solidFill>
            <a:ln w="0">
              <a:solidFill>
                <a:srgbClr val="c00000"/>
              </a:solidFill>
            </a:ln>
          </p:spPr>
          <p:style>
            <a:lnRef idx="0"/>
            <a:fillRef idx="0"/>
            <a:effectRef idx="0"/>
            <a:fontRef idx="minor"/>
          </p:style>
        </p:sp>
        <p:sp>
          <p:nvSpPr>
            <p:cNvPr id="322" name="Rectangle 5"/>
            <p:cNvSpPr/>
            <p:nvPr/>
          </p:nvSpPr>
          <p:spPr>
            <a:xfrm>
              <a:off x="2147760" y="1524600"/>
              <a:ext cx="1180800" cy="1512360"/>
            </a:xfrm>
            <a:prstGeom prst="rect">
              <a:avLst/>
            </a:prstGeom>
            <a:noFill/>
            <a:ln w="19050">
              <a:solidFill>
                <a:srgbClr val="c00000"/>
              </a:solidFill>
              <a:miter/>
            </a:ln>
          </p:spPr>
          <p:style>
            <a:lnRef idx="0"/>
            <a:fillRef idx="0"/>
            <a:effectRef idx="0"/>
            <a:fontRef idx="minor"/>
          </p:style>
        </p:sp>
        <p:sp>
          <p:nvSpPr>
            <p:cNvPr id="323" name="Line 6"/>
            <p:cNvSpPr/>
            <p:nvPr/>
          </p:nvSpPr>
          <p:spPr>
            <a:xfrm flipV="1">
              <a:off x="2147760" y="1524600"/>
              <a:ext cx="1440" cy="1512720"/>
            </a:xfrm>
            <a:prstGeom prst="line">
              <a:avLst/>
            </a:prstGeom>
            <a:ln w="19050">
              <a:solidFill>
                <a:srgbClr val="b2ffff"/>
              </a:solidFill>
              <a:round/>
            </a:ln>
          </p:spPr>
          <p:style>
            <a:lnRef idx="0"/>
            <a:fillRef idx="0"/>
            <a:effectRef idx="0"/>
            <a:fontRef idx="minor"/>
          </p:style>
        </p:sp>
        <p:sp>
          <p:nvSpPr>
            <p:cNvPr id="324" name="Line 7"/>
            <p:cNvSpPr/>
            <p:nvPr/>
          </p:nvSpPr>
          <p:spPr>
            <a:xfrm flipV="1">
              <a:off x="2147760" y="1524600"/>
              <a:ext cx="1440" cy="1512720"/>
            </a:xfrm>
            <a:prstGeom prst="line">
              <a:avLst/>
            </a:prstGeom>
            <a:ln w="19050">
              <a:solidFill>
                <a:srgbClr val="00ffff"/>
              </a:solidFill>
              <a:round/>
            </a:ln>
          </p:spPr>
          <p:style>
            <a:lnRef idx="0"/>
            <a:fillRef idx="0"/>
            <a:effectRef idx="0"/>
            <a:fontRef idx="minor"/>
          </p:style>
        </p:sp>
        <p:sp>
          <p:nvSpPr>
            <p:cNvPr id="325" name="Freeform 8"/>
            <p:cNvSpPr/>
            <p:nvPr/>
          </p:nvSpPr>
          <p:spPr>
            <a:xfrm>
              <a:off x="2886120" y="2872440"/>
              <a:ext cx="36000" cy="72720"/>
            </a:xfrm>
            <a:custGeom>
              <a:avLst/>
              <a:gdLst/>
              <a:ahLst/>
              <a:rect l="l" t="t" r="r" b="b"/>
              <a:pathLst>
                <a:path w="2" h="4">
                  <a:moveTo>
                    <a:pt x="2" y="4"/>
                  </a:moveTo>
                  <a:lnTo>
                    <a:pt x="1" y="0"/>
                  </a:lnTo>
                  <a:lnTo>
                    <a:pt x="0" y="4"/>
                  </a:lnTo>
                  <a:lnTo>
                    <a:pt x="1" y="4"/>
                  </a:lnTo>
                  <a:lnTo>
                    <a:pt x="2" y="4"/>
                  </a:lnTo>
                </a:path>
              </a:pathLst>
            </a:custGeom>
            <a:noFill/>
            <a:ln w="19050">
              <a:solidFill>
                <a:srgbClr val="000000"/>
              </a:solidFill>
              <a:round/>
            </a:ln>
          </p:spPr>
          <p:style>
            <a:lnRef idx="0"/>
            <a:fillRef idx="0"/>
            <a:effectRef idx="0"/>
            <a:fontRef idx="minor"/>
          </p:style>
        </p:sp>
        <p:sp>
          <p:nvSpPr>
            <p:cNvPr id="326" name="Freeform 9"/>
            <p:cNvSpPr/>
            <p:nvPr/>
          </p:nvSpPr>
          <p:spPr>
            <a:xfrm>
              <a:off x="2886120" y="2872440"/>
              <a:ext cx="36000" cy="72720"/>
            </a:xfrm>
            <a:custGeom>
              <a:avLst/>
              <a:gdLst/>
              <a:ahLst/>
              <a:rect l="l" t="t" r="r" b="b"/>
              <a:pathLst>
                <a:path w="23" h="46">
                  <a:moveTo>
                    <a:pt x="23" y="46"/>
                  </a:moveTo>
                  <a:lnTo>
                    <a:pt x="11" y="0"/>
                  </a:lnTo>
                  <a:lnTo>
                    <a:pt x="0" y="46"/>
                  </a:lnTo>
                  <a:lnTo>
                    <a:pt x="11" y="46"/>
                  </a:lnTo>
                  <a:lnTo>
                    <a:pt x="23" y="46"/>
                  </a:lnTo>
                  <a:close/>
                </a:path>
              </a:pathLst>
            </a:custGeom>
            <a:solidFill>
              <a:srgbClr val="000000"/>
            </a:solidFill>
            <a:ln w="0">
              <a:solidFill>
                <a:srgbClr val="000000"/>
              </a:solidFill>
            </a:ln>
          </p:spPr>
          <p:style>
            <a:lnRef idx="0"/>
            <a:fillRef idx="0"/>
            <a:effectRef idx="0"/>
            <a:fontRef idx="minor"/>
          </p:style>
        </p:sp>
        <p:sp>
          <p:nvSpPr>
            <p:cNvPr id="327" name="Line 10"/>
            <p:cNvSpPr/>
            <p:nvPr/>
          </p:nvSpPr>
          <p:spPr>
            <a:xfrm>
              <a:off x="2903400" y="2945160"/>
              <a:ext cx="1440" cy="295560"/>
            </a:xfrm>
            <a:prstGeom prst="line">
              <a:avLst/>
            </a:prstGeom>
            <a:ln w="19050">
              <a:solidFill>
                <a:srgbClr val="000000"/>
              </a:solidFill>
              <a:round/>
            </a:ln>
          </p:spPr>
          <p:style>
            <a:lnRef idx="0"/>
            <a:fillRef idx="0"/>
            <a:effectRef idx="0"/>
            <a:fontRef idx="minor"/>
          </p:style>
        </p:sp>
        <p:sp>
          <p:nvSpPr>
            <p:cNvPr id="328" name="Rectangle 11"/>
            <p:cNvSpPr/>
            <p:nvPr/>
          </p:nvSpPr>
          <p:spPr>
            <a:xfrm>
              <a:off x="2311200" y="3221640"/>
              <a:ext cx="124020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Priority arbitration</a:t>
              </a:r>
              <a:endParaRPr b="0" lang="en-IN" sz="1300" spc="-1" strike="noStrike">
                <a:latin typeface="Arial"/>
              </a:endParaRPr>
            </a:p>
          </p:txBody>
        </p:sp>
        <p:sp>
          <p:nvSpPr>
            <p:cNvPr id="329" name="Freeform 12"/>
            <p:cNvSpPr/>
            <p:nvPr/>
          </p:nvSpPr>
          <p:spPr>
            <a:xfrm>
              <a:off x="3070080" y="1782000"/>
              <a:ext cx="110880" cy="37800"/>
            </a:xfrm>
            <a:custGeom>
              <a:avLst/>
              <a:gdLst/>
              <a:ahLst/>
              <a:rect l="l" t="t" r="r" b="b"/>
              <a:pathLst>
                <a:path w="6" h="2">
                  <a:moveTo>
                    <a:pt x="6" y="0"/>
                  </a:moveTo>
                  <a:lnTo>
                    <a:pt x="0" y="1"/>
                  </a:lnTo>
                  <a:lnTo>
                    <a:pt x="6" y="2"/>
                  </a:lnTo>
                  <a:lnTo>
                    <a:pt x="6" y="1"/>
                  </a:lnTo>
                  <a:lnTo>
                    <a:pt x="6" y="0"/>
                  </a:lnTo>
                </a:path>
              </a:pathLst>
            </a:custGeom>
            <a:noFill/>
            <a:ln w="19050">
              <a:solidFill>
                <a:srgbClr val="000000"/>
              </a:solidFill>
              <a:round/>
            </a:ln>
          </p:spPr>
          <p:style>
            <a:lnRef idx="0"/>
            <a:fillRef idx="0"/>
            <a:effectRef idx="0"/>
            <a:fontRef idx="minor"/>
          </p:style>
        </p:sp>
        <p:sp>
          <p:nvSpPr>
            <p:cNvPr id="330" name="Freeform 13"/>
            <p:cNvSpPr/>
            <p:nvPr/>
          </p:nvSpPr>
          <p:spPr>
            <a:xfrm>
              <a:off x="3070080" y="1782000"/>
              <a:ext cx="110880" cy="37800"/>
            </a:xfrm>
            <a:custGeom>
              <a:avLst/>
              <a:gdLst/>
              <a:ahLst/>
              <a:rect l="l" t="t" r="r" b="b"/>
              <a:pathLst>
                <a:path w="70" h="24">
                  <a:moveTo>
                    <a:pt x="70" y="0"/>
                  </a:moveTo>
                  <a:lnTo>
                    <a:pt x="0" y="12"/>
                  </a:lnTo>
                  <a:lnTo>
                    <a:pt x="70" y="24"/>
                  </a:lnTo>
                  <a:lnTo>
                    <a:pt x="70" y="12"/>
                  </a:lnTo>
                  <a:lnTo>
                    <a:pt x="70" y="0"/>
                  </a:lnTo>
                  <a:close/>
                </a:path>
              </a:pathLst>
            </a:custGeom>
            <a:solidFill>
              <a:srgbClr val="000000"/>
            </a:solidFill>
            <a:ln w="0">
              <a:solidFill>
                <a:srgbClr val="000000"/>
              </a:solidFill>
            </a:ln>
          </p:spPr>
          <p:style>
            <a:lnRef idx="0"/>
            <a:fillRef idx="0"/>
            <a:effectRef idx="0"/>
            <a:fontRef idx="minor"/>
          </p:style>
        </p:sp>
        <p:sp>
          <p:nvSpPr>
            <p:cNvPr id="331" name="Freeform 14"/>
            <p:cNvSpPr/>
            <p:nvPr/>
          </p:nvSpPr>
          <p:spPr>
            <a:xfrm>
              <a:off x="3200400" y="1469160"/>
              <a:ext cx="4781160" cy="607680"/>
            </a:xfrm>
            <a:custGeom>
              <a:avLst/>
              <a:gdLst/>
              <a:ahLst/>
              <a:rect l="l" t="t" r="r" b="b"/>
              <a:pathLst>
                <a:path w="259" h="33">
                  <a:moveTo>
                    <a:pt x="0" y="18"/>
                  </a:moveTo>
                  <a:lnTo>
                    <a:pt x="17" y="18"/>
                  </a:lnTo>
                  <a:lnTo>
                    <a:pt x="17" y="0"/>
                  </a:lnTo>
                  <a:lnTo>
                    <a:pt x="259" y="0"/>
                  </a:lnTo>
                  <a:lnTo>
                    <a:pt x="259" y="33"/>
                  </a:lnTo>
                </a:path>
              </a:pathLst>
            </a:custGeom>
            <a:noFill/>
            <a:ln w="19050">
              <a:solidFill>
                <a:srgbClr val="000000"/>
              </a:solidFill>
              <a:round/>
            </a:ln>
          </p:spPr>
          <p:style>
            <a:lnRef idx="0"/>
            <a:fillRef idx="0"/>
            <a:effectRef idx="0"/>
            <a:fontRef idx="minor"/>
          </p:style>
        </p:sp>
        <p:sp>
          <p:nvSpPr>
            <p:cNvPr id="332" name="Freeform 15"/>
            <p:cNvSpPr/>
            <p:nvPr/>
          </p:nvSpPr>
          <p:spPr>
            <a:xfrm>
              <a:off x="3070080" y="1967760"/>
              <a:ext cx="110880" cy="36000"/>
            </a:xfrm>
            <a:custGeom>
              <a:avLst/>
              <a:gdLst/>
              <a:ahLst/>
              <a:rect l="l" t="t" r="r" b="b"/>
              <a:pathLst>
                <a:path w="6" h="2">
                  <a:moveTo>
                    <a:pt x="6" y="0"/>
                  </a:moveTo>
                  <a:lnTo>
                    <a:pt x="0" y="1"/>
                  </a:lnTo>
                  <a:lnTo>
                    <a:pt x="6" y="2"/>
                  </a:lnTo>
                  <a:lnTo>
                    <a:pt x="6" y="1"/>
                  </a:lnTo>
                  <a:lnTo>
                    <a:pt x="6" y="0"/>
                  </a:lnTo>
                </a:path>
              </a:pathLst>
            </a:custGeom>
            <a:noFill/>
            <a:ln w="19050">
              <a:solidFill>
                <a:srgbClr val="000000"/>
              </a:solidFill>
              <a:round/>
            </a:ln>
          </p:spPr>
          <p:style>
            <a:lnRef idx="0"/>
            <a:fillRef idx="0"/>
            <a:effectRef idx="0"/>
            <a:fontRef idx="minor"/>
          </p:style>
        </p:sp>
        <p:sp>
          <p:nvSpPr>
            <p:cNvPr id="333" name="Freeform 16"/>
            <p:cNvSpPr/>
            <p:nvPr/>
          </p:nvSpPr>
          <p:spPr>
            <a:xfrm>
              <a:off x="3070080" y="1967760"/>
              <a:ext cx="110880" cy="36000"/>
            </a:xfrm>
            <a:custGeom>
              <a:avLst/>
              <a:gdLst/>
              <a:ahLst/>
              <a:rect l="l" t="t" r="r" b="b"/>
              <a:pathLst>
                <a:path w="70" h="23">
                  <a:moveTo>
                    <a:pt x="70" y="0"/>
                  </a:moveTo>
                  <a:lnTo>
                    <a:pt x="0" y="11"/>
                  </a:lnTo>
                  <a:lnTo>
                    <a:pt x="70" y="23"/>
                  </a:lnTo>
                  <a:lnTo>
                    <a:pt x="70" y="11"/>
                  </a:lnTo>
                  <a:lnTo>
                    <a:pt x="70" y="0"/>
                  </a:lnTo>
                  <a:close/>
                </a:path>
              </a:pathLst>
            </a:custGeom>
            <a:solidFill>
              <a:srgbClr val="000000"/>
            </a:solidFill>
            <a:ln w="0">
              <a:solidFill>
                <a:srgbClr val="000000"/>
              </a:solidFill>
            </a:ln>
          </p:spPr>
          <p:style>
            <a:lnRef idx="0"/>
            <a:fillRef idx="0"/>
            <a:effectRef idx="0"/>
            <a:fontRef idx="minor"/>
          </p:style>
        </p:sp>
        <p:sp>
          <p:nvSpPr>
            <p:cNvPr id="334" name="Freeform 17"/>
            <p:cNvSpPr/>
            <p:nvPr/>
          </p:nvSpPr>
          <p:spPr>
            <a:xfrm>
              <a:off x="3200400" y="1616760"/>
              <a:ext cx="2879280" cy="460080"/>
            </a:xfrm>
            <a:custGeom>
              <a:avLst/>
              <a:gdLst/>
              <a:ahLst/>
              <a:rect l="l" t="t" r="r" b="b"/>
              <a:pathLst>
                <a:path w="156" h="25">
                  <a:moveTo>
                    <a:pt x="0" y="20"/>
                  </a:moveTo>
                  <a:lnTo>
                    <a:pt x="28" y="20"/>
                  </a:lnTo>
                  <a:lnTo>
                    <a:pt x="28" y="0"/>
                  </a:lnTo>
                  <a:lnTo>
                    <a:pt x="156" y="0"/>
                  </a:lnTo>
                  <a:lnTo>
                    <a:pt x="156" y="25"/>
                  </a:lnTo>
                </a:path>
              </a:pathLst>
            </a:custGeom>
            <a:noFill/>
            <a:ln w="19050">
              <a:solidFill>
                <a:srgbClr val="000000"/>
              </a:solidFill>
              <a:round/>
            </a:ln>
          </p:spPr>
          <p:style>
            <a:lnRef idx="0"/>
            <a:fillRef idx="0"/>
            <a:effectRef idx="0"/>
            <a:fontRef idx="minor"/>
          </p:style>
        </p:sp>
        <p:sp>
          <p:nvSpPr>
            <p:cNvPr id="335" name="Freeform 18"/>
            <p:cNvSpPr/>
            <p:nvPr/>
          </p:nvSpPr>
          <p:spPr>
            <a:xfrm>
              <a:off x="3070080" y="2151720"/>
              <a:ext cx="110880" cy="55080"/>
            </a:xfrm>
            <a:custGeom>
              <a:avLst/>
              <a:gdLst/>
              <a:ahLst/>
              <a:rect l="l" t="t" r="r" b="b"/>
              <a:pathLst>
                <a:path w="6" h="3">
                  <a:moveTo>
                    <a:pt x="6" y="0"/>
                  </a:moveTo>
                  <a:lnTo>
                    <a:pt x="0" y="1"/>
                  </a:lnTo>
                  <a:lnTo>
                    <a:pt x="6" y="3"/>
                  </a:lnTo>
                  <a:lnTo>
                    <a:pt x="6" y="1"/>
                  </a:lnTo>
                  <a:lnTo>
                    <a:pt x="6" y="0"/>
                  </a:lnTo>
                </a:path>
              </a:pathLst>
            </a:custGeom>
            <a:noFill/>
            <a:ln w="19050">
              <a:solidFill>
                <a:srgbClr val="000000"/>
              </a:solidFill>
              <a:round/>
            </a:ln>
          </p:spPr>
          <p:style>
            <a:lnRef idx="0"/>
            <a:fillRef idx="0"/>
            <a:effectRef idx="0"/>
            <a:fontRef idx="minor"/>
          </p:style>
        </p:sp>
        <p:sp>
          <p:nvSpPr>
            <p:cNvPr id="336" name="Freeform 19"/>
            <p:cNvSpPr/>
            <p:nvPr/>
          </p:nvSpPr>
          <p:spPr>
            <a:xfrm>
              <a:off x="3070080" y="2151720"/>
              <a:ext cx="110880" cy="55080"/>
            </a:xfrm>
            <a:custGeom>
              <a:avLst/>
              <a:gdLst/>
              <a:ahLst/>
              <a:rect l="l" t="t" r="r" b="b"/>
              <a:pathLst>
                <a:path w="70" h="35">
                  <a:moveTo>
                    <a:pt x="70" y="0"/>
                  </a:moveTo>
                  <a:lnTo>
                    <a:pt x="0" y="12"/>
                  </a:lnTo>
                  <a:lnTo>
                    <a:pt x="70" y="35"/>
                  </a:lnTo>
                  <a:lnTo>
                    <a:pt x="70" y="12"/>
                  </a:lnTo>
                  <a:lnTo>
                    <a:pt x="70" y="0"/>
                  </a:lnTo>
                  <a:close/>
                </a:path>
              </a:pathLst>
            </a:custGeom>
            <a:solidFill>
              <a:srgbClr val="000000"/>
            </a:solidFill>
            <a:ln w="0">
              <a:solidFill>
                <a:srgbClr val="000000"/>
              </a:solidFill>
            </a:ln>
          </p:spPr>
          <p:style>
            <a:lnRef idx="0"/>
            <a:fillRef idx="0"/>
            <a:effectRef idx="0"/>
            <a:fontRef idx="minor"/>
          </p:style>
        </p:sp>
        <p:sp>
          <p:nvSpPr>
            <p:cNvPr id="337" name="Freeform 20"/>
            <p:cNvSpPr/>
            <p:nvPr/>
          </p:nvSpPr>
          <p:spPr>
            <a:xfrm>
              <a:off x="3200400" y="1745280"/>
              <a:ext cx="1456920" cy="425160"/>
            </a:xfrm>
            <a:custGeom>
              <a:avLst/>
              <a:gdLst/>
              <a:ahLst/>
              <a:rect l="l" t="t" r="r" b="b"/>
              <a:pathLst>
                <a:path w="79" h="23">
                  <a:moveTo>
                    <a:pt x="0" y="23"/>
                  </a:moveTo>
                  <a:lnTo>
                    <a:pt x="38" y="23"/>
                  </a:lnTo>
                  <a:lnTo>
                    <a:pt x="38" y="0"/>
                  </a:lnTo>
                  <a:lnTo>
                    <a:pt x="79" y="0"/>
                  </a:lnTo>
                  <a:lnTo>
                    <a:pt x="79" y="18"/>
                  </a:lnTo>
                </a:path>
              </a:pathLst>
            </a:custGeom>
            <a:noFill/>
            <a:ln w="19050">
              <a:solidFill>
                <a:srgbClr val="000000"/>
              </a:solidFill>
              <a:round/>
            </a:ln>
          </p:spPr>
          <p:style>
            <a:lnRef idx="0"/>
            <a:fillRef idx="0"/>
            <a:effectRef idx="0"/>
            <a:fontRef idx="minor"/>
          </p:style>
        </p:sp>
        <p:sp>
          <p:nvSpPr>
            <p:cNvPr id="338" name="Rectangle 21"/>
            <p:cNvSpPr/>
            <p:nvPr/>
          </p:nvSpPr>
          <p:spPr>
            <a:xfrm>
              <a:off x="4394520" y="2151720"/>
              <a:ext cx="58464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Device 1</a:t>
              </a:r>
              <a:endParaRPr b="0" lang="en-IN" sz="1300" spc="-1" strike="noStrike">
                <a:latin typeface="Arial"/>
              </a:endParaRPr>
            </a:p>
          </p:txBody>
        </p:sp>
        <p:sp>
          <p:nvSpPr>
            <p:cNvPr id="339" name="Rectangle 22"/>
            <p:cNvSpPr/>
            <p:nvPr/>
          </p:nvSpPr>
          <p:spPr>
            <a:xfrm>
              <a:off x="5816880" y="2151720"/>
              <a:ext cx="58464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Device 2</a:t>
              </a:r>
              <a:endParaRPr b="0" lang="en-IN" sz="1300" spc="-1" strike="noStrike">
                <a:latin typeface="Arial"/>
              </a:endParaRPr>
            </a:p>
          </p:txBody>
        </p:sp>
        <p:sp>
          <p:nvSpPr>
            <p:cNvPr id="340" name="Rectangle 23"/>
            <p:cNvSpPr/>
            <p:nvPr/>
          </p:nvSpPr>
          <p:spPr>
            <a:xfrm>
              <a:off x="7691760" y="2151720"/>
              <a:ext cx="46116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Device</a:t>
              </a:r>
              <a:endParaRPr b="0" lang="en-IN" sz="1300" spc="-1" strike="noStrike">
                <a:latin typeface="Arial"/>
              </a:endParaRPr>
            </a:p>
          </p:txBody>
        </p:sp>
        <p:sp>
          <p:nvSpPr>
            <p:cNvPr id="341" name="Rectangle 24"/>
            <p:cNvSpPr/>
            <p:nvPr/>
          </p:nvSpPr>
          <p:spPr>
            <a:xfrm>
              <a:off x="8190000" y="2151720"/>
              <a:ext cx="835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300" spc="-1" strike="noStrike">
                  <a:solidFill>
                    <a:srgbClr val="000000"/>
                  </a:solidFill>
                  <a:latin typeface="Times New Roman"/>
                </a:rPr>
                <a:t>p</a:t>
              </a:r>
              <a:endParaRPr b="0" lang="en-IN" sz="1300" spc="-1" strike="noStrike">
                <a:latin typeface="Arial"/>
              </a:endParaRPr>
            </a:p>
          </p:txBody>
        </p:sp>
        <p:sp>
          <p:nvSpPr>
            <p:cNvPr id="342" name="Rectangle 25"/>
            <p:cNvSpPr/>
            <p:nvPr/>
          </p:nvSpPr>
          <p:spPr>
            <a:xfrm rot="16200000">
              <a:off x="2055600" y="2169000"/>
              <a:ext cx="63612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Processor</a:t>
              </a:r>
              <a:endParaRPr b="0" lang="en-IN" sz="1300" spc="-1" strike="noStrike">
                <a:latin typeface="Arial"/>
              </a:endParaRPr>
            </a:p>
          </p:txBody>
        </p:sp>
        <p:sp>
          <p:nvSpPr>
            <p:cNvPr id="343" name="Freeform 26"/>
            <p:cNvSpPr/>
            <p:nvPr/>
          </p:nvSpPr>
          <p:spPr>
            <a:xfrm>
              <a:off x="4640400" y="2483640"/>
              <a:ext cx="36000" cy="110880"/>
            </a:xfrm>
            <a:custGeom>
              <a:avLst/>
              <a:gdLst/>
              <a:ahLst/>
              <a:rect l="l" t="t" r="r" b="b"/>
              <a:pathLst>
                <a:path w="2" h="6">
                  <a:moveTo>
                    <a:pt x="2" y="6"/>
                  </a:moveTo>
                  <a:lnTo>
                    <a:pt x="1" y="0"/>
                  </a:lnTo>
                  <a:lnTo>
                    <a:pt x="0" y="6"/>
                  </a:lnTo>
                  <a:lnTo>
                    <a:pt x="1" y="6"/>
                  </a:lnTo>
                  <a:lnTo>
                    <a:pt x="2" y="6"/>
                  </a:lnTo>
                </a:path>
              </a:pathLst>
            </a:custGeom>
            <a:noFill/>
            <a:ln w="19050">
              <a:solidFill>
                <a:srgbClr val="000000"/>
              </a:solidFill>
              <a:round/>
            </a:ln>
          </p:spPr>
          <p:style>
            <a:lnRef idx="0"/>
            <a:fillRef idx="0"/>
            <a:effectRef idx="0"/>
            <a:fontRef idx="minor"/>
          </p:style>
        </p:sp>
        <p:sp>
          <p:nvSpPr>
            <p:cNvPr id="344" name="Freeform 27"/>
            <p:cNvSpPr/>
            <p:nvPr/>
          </p:nvSpPr>
          <p:spPr>
            <a:xfrm>
              <a:off x="4640400" y="2483640"/>
              <a:ext cx="36000" cy="110880"/>
            </a:xfrm>
            <a:custGeom>
              <a:avLst/>
              <a:gdLst/>
              <a:ahLst/>
              <a:rect l="l" t="t" r="r" b="b"/>
              <a:pathLst>
                <a:path w="23" h="70">
                  <a:moveTo>
                    <a:pt x="23" y="70"/>
                  </a:moveTo>
                  <a:lnTo>
                    <a:pt x="11" y="0"/>
                  </a:lnTo>
                  <a:lnTo>
                    <a:pt x="0" y="70"/>
                  </a:lnTo>
                  <a:lnTo>
                    <a:pt x="11" y="70"/>
                  </a:lnTo>
                  <a:lnTo>
                    <a:pt x="23" y="70"/>
                  </a:lnTo>
                  <a:close/>
                </a:path>
              </a:pathLst>
            </a:custGeom>
            <a:solidFill>
              <a:srgbClr val="000000"/>
            </a:solidFill>
            <a:ln w="0">
              <a:solidFill>
                <a:srgbClr val="000000"/>
              </a:solidFill>
            </a:ln>
          </p:spPr>
          <p:style>
            <a:lnRef idx="0"/>
            <a:fillRef idx="0"/>
            <a:effectRef idx="0"/>
            <a:fontRef idx="minor"/>
          </p:style>
        </p:sp>
        <p:sp>
          <p:nvSpPr>
            <p:cNvPr id="345" name="Freeform 28"/>
            <p:cNvSpPr/>
            <p:nvPr/>
          </p:nvSpPr>
          <p:spPr>
            <a:xfrm>
              <a:off x="3051000" y="2373840"/>
              <a:ext cx="1606320" cy="423360"/>
            </a:xfrm>
            <a:custGeom>
              <a:avLst/>
              <a:gdLst/>
              <a:ahLst/>
              <a:rect l="l" t="t" r="r" b="b"/>
              <a:pathLst>
                <a:path w="87" h="23">
                  <a:moveTo>
                    <a:pt x="87" y="13"/>
                  </a:moveTo>
                  <a:lnTo>
                    <a:pt x="87" y="23"/>
                  </a:lnTo>
                  <a:lnTo>
                    <a:pt x="46" y="23"/>
                  </a:lnTo>
                  <a:lnTo>
                    <a:pt x="46" y="0"/>
                  </a:lnTo>
                  <a:lnTo>
                    <a:pt x="0" y="0"/>
                  </a:lnTo>
                </a:path>
              </a:pathLst>
            </a:custGeom>
            <a:noFill/>
            <a:ln w="19050">
              <a:solidFill>
                <a:srgbClr val="000000"/>
              </a:solidFill>
              <a:round/>
            </a:ln>
          </p:spPr>
          <p:style>
            <a:lnRef idx="0"/>
            <a:fillRef idx="0"/>
            <a:effectRef idx="0"/>
            <a:fontRef idx="minor"/>
          </p:style>
        </p:sp>
        <p:sp>
          <p:nvSpPr>
            <p:cNvPr id="346" name="Freeform 29"/>
            <p:cNvSpPr/>
            <p:nvPr/>
          </p:nvSpPr>
          <p:spPr>
            <a:xfrm>
              <a:off x="6060960" y="2483640"/>
              <a:ext cx="36000" cy="110880"/>
            </a:xfrm>
            <a:custGeom>
              <a:avLst/>
              <a:gdLst/>
              <a:ahLst/>
              <a:rect l="l" t="t" r="r" b="b"/>
              <a:pathLst>
                <a:path w="2" h="6">
                  <a:moveTo>
                    <a:pt x="2" y="6"/>
                  </a:moveTo>
                  <a:lnTo>
                    <a:pt x="1" y="0"/>
                  </a:lnTo>
                  <a:lnTo>
                    <a:pt x="0" y="6"/>
                  </a:lnTo>
                  <a:lnTo>
                    <a:pt x="1" y="6"/>
                  </a:lnTo>
                  <a:lnTo>
                    <a:pt x="2" y="6"/>
                  </a:lnTo>
                </a:path>
              </a:pathLst>
            </a:custGeom>
            <a:noFill/>
            <a:ln w="19050">
              <a:solidFill>
                <a:srgbClr val="000000"/>
              </a:solidFill>
              <a:round/>
            </a:ln>
          </p:spPr>
          <p:style>
            <a:lnRef idx="0"/>
            <a:fillRef idx="0"/>
            <a:effectRef idx="0"/>
            <a:fontRef idx="minor"/>
          </p:style>
        </p:sp>
        <p:sp>
          <p:nvSpPr>
            <p:cNvPr id="347" name="Freeform 30"/>
            <p:cNvSpPr/>
            <p:nvPr/>
          </p:nvSpPr>
          <p:spPr>
            <a:xfrm>
              <a:off x="6060960" y="2483640"/>
              <a:ext cx="36000" cy="110880"/>
            </a:xfrm>
            <a:custGeom>
              <a:avLst/>
              <a:gdLst/>
              <a:ahLst/>
              <a:rect l="l" t="t" r="r" b="b"/>
              <a:pathLst>
                <a:path w="23" h="70">
                  <a:moveTo>
                    <a:pt x="23" y="70"/>
                  </a:moveTo>
                  <a:lnTo>
                    <a:pt x="12" y="0"/>
                  </a:lnTo>
                  <a:lnTo>
                    <a:pt x="0" y="70"/>
                  </a:lnTo>
                  <a:lnTo>
                    <a:pt x="12" y="70"/>
                  </a:lnTo>
                  <a:lnTo>
                    <a:pt x="23" y="70"/>
                  </a:lnTo>
                  <a:close/>
                </a:path>
              </a:pathLst>
            </a:custGeom>
            <a:solidFill>
              <a:srgbClr val="000000"/>
            </a:solidFill>
            <a:ln w="0">
              <a:solidFill>
                <a:srgbClr val="000000"/>
              </a:solidFill>
            </a:ln>
          </p:spPr>
          <p:style>
            <a:lnRef idx="0"/>
            <a:fillRef idx="0"/>
            <a:effectRef idx="0"/>
            <a:fontRef idx="minor"/>
          </p:style>
        </p:sp>
        <p:sp>
          <p:nvSpPr>
            <p:cNvPr id="348" name="Freeform 31"/>
            <p:cNvSpPr/>
            <p:nvPr/>
          </p:nvSpPr>
          <p:spPr>
            <a:xfrm>
              <a:off x="3051000" y="2558160"/>
              <a:ext cx="3028680" cy="387000"/>
            </a:xfrm>
            <a:custGeom>
              <a:avLst/>
              <a:gdLst/>
              <a:ahLst/>
              <a:rect l="l" t="t" r="r" b="b"/>
              <a:pathLst>
                <a:path w="164" h="21">
                  <a:moveTo>
                    <a:pt x="164" y="3"/>
                  </a:moveTo>
                  <a:lnTo>
                    <a:pt x="164" y="21"/>
                  </a:lnTo>
                  <a:lnTo>
                    <a:pt x="36" y="21"/>
                  </a:lnTo>
                  <a:lnTo>
                    <a:pt x="36" y="0"/>
                  </a:lnTo>
                  <a:lnTo>
                    <a:pt x="0" y="0"/>
                  </a:lnTo>
                </a:path>
              </a:pathLst>
            </a:custGeom>
            <a:noFill/>
            <a:ln w="19050">
              <a:solidFill>
                <a:srgbClr val="000000"/>
              </a:solidFill>
              <a:round/>
            </a:ln>
          </p:spPr>
          <p:style>
            <a:lnRef idx="0"/>
            <a:fillRef idx="0"/>
            <a:effectRef idx="0"/>
            <a:fontRef idx="minor"/>
          </p:style>
        </p:sp>
        <p:sp>
          <p:nvSpPr>
            <p:cNvPr id="349" name="Freeform 32"/>
            <p:cNvSpPr/>
            <p:nvPr/>
          </p:nvSpPr>
          <p:spPr>
            <a:xfrm>
              <a:off x="7943760" y="2483640"/>
              <a:ext cx="55080" cy="110880"/>
            </a:xfrm>
            <a:custGeom>
              <a:avLst/>
              <a:gdLst/>
              <a:ahLst/>
              <a:rect l="l" t="t" r="r" b="b"/>
              <a:pathLst>
                <a:path w="3" h="6">
                  <a:moveTo>
                    <a:pt x="3" y="6"/>
                  </a:moveTo>
                  <a:lnTo>
                    <a:pt x="2" y="0"/>
                  </a:lnTo>
                  <a:lnTo>
                    <a:pt x="0" y="6"/>
                  </a:lnTo>
                  <a:lnTo>
                    <a:pt x="2" y="6"/>
                  </a:lnTo>
                  <a:lnTo>
                    <a:pt x="3" y="6"/>
                  </a:lnTo>
                </a:path>
              </a:pathLst>
            </a:custGeom>
            <a:noFill/>
            <a:ln w="19050">
              <a:solidFill>
                <a:srgbClr val="000000"/>
              </a:solidFill>
              <a:round/>
            </a:ln>
          </p:spPr>
          <p:style>
            <a:lnRef idx="0"/>
            <a:fillRef idx="0"/>
            <a:effectRef idx="0"/>
            <a:fontRef idx="minor"/>
          </p:style>
        </p:sp>
        <p:sp>
          <p:nvSpPr>
            <p:cNvPr id="350" name="Freeform 33"/>
            <p:cNvSpPr/>
            <p:nvPr/>
          </p:nvSpPr>
          <p:spPr>
            <a:xfrm>
              <a:off x="7943760" y="2483640"/>
              <a:ext cx="55080" cy="110880"/>
            </a:xfrm>
            <a:custGeom>
              <a:avLst/>
              <a:gdLst/>
              <a:ahLst/>
              <a:rect l="l" t="t" r="r" b="b"/>
              <a:pathLst>
                <a:path w="35" h="70">
                  <a:moveTo>
                    <a:pt x="35" y="70"/>
                  </a:moveTo>
                  <a:lnTo>
                    <a:pt x="24" y="0"/>
                  </a:lnTo>
                  <a:lnTo>
                    <a:pt x="0" y="70"/>
                  </a:lnTo>
                  <a:lnTo>
                    <a:pt x="24" y="70"/>
                  </a:lnTo>
                  <a:lnTo>
                    <a:pt x="35" y="70"/>
                  </a:lnTo>
                  <a:close/>
                </a:path>
              </a:pathLst>
            </a:custGeom>
            <a:solidFill>
              <a:srgbClr val="000000"/>
            </a:solidFill>
            <a:ln w="0">
              <a:solidFill>
                <a:srgbClr val="000000"/>
              </a:solidFill>
            </a:ln>
          </p:spPr>
          <p:style>
            <a:lnRef idx="0"/>
            <a:fillRef idx="0"/>
            <a:effectRef idx="0"/>
            <a:fontRef idx="minor"/>
          </p:style>
        </p:sp>
        <p:sp>
          <p:nvSpPr>
            <p:cNvPr id="351" name="Freeform 34"/>
            <p:cNvSpPr/>
            <p:nvPr/>
          </p:nvSpPr>
          <p:spPr>
            <a:xfrm>
              <a:off x="3051000" y="2613600"/>
              <a:ext cx="4930560" cy="461520"/>
            </a:xfrm>
            <a:custGeom>
              <a:avLst/>
              <a:gdLst/>
              <a:ahLst/>
              <a:rect l="l" t="t" r="r" b="b"/>
              <a:pathLst>
                <a:path w="267" h="25">
                  <a:moveTo>
                    <a:pt x="267" y="0"/>
                  </a:moveTo>
                  <a:lnTo>
                    <a:pt x="267" y="25"/>
                  </a:lnTo>
                  <a:lnTo>
                    <a:pt x="25" y="25"/>
                  </a:lnTo>
                  <a:lnTo>
                    <a:pt x="25" y="7"/>
                  </a:lnTo>
                  <a:lnTo>
                    <a:pt x="0" y="7"/>
                  </a:lnTo>
                </a:path>
              </a:pathLst>
            </a:custGeom>
            <a:noFill/>
            <a:ln w="19050">
              <a:solidFill>
                <a:srgbClr val="000000"/>
              </a:solidFill>
              <a:round/>
            </a:ln>
          </p:spPr>
          <p:style>
            <a:lnRef idx="0"/>
            <a:fillRef idx="0"/>
            <a:effectRef idx="0"/>
            <a:fontRef idx="minor"/>
          </p:style>
        </p:sp>
        <p:sp>
          <p:nvSpPr>
            <p:cNvPr id="352" name="Rectangle 35"/>
            <p:cNvSpPr/>
            <p:nvPr/>
          </p:nvSpPr>
          <p:spPr>
            <a:xfrm>
              <a:off x="4772160" y="2631240"/>
              <a:ext cx="47052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INTA1</a:t>
              </a:r>
              <a:endParaRPr b="0" lang="en-IN" sz="1300" spc="-1" strike="noStrike">
                <a:latin typeface="Arial"/>
              </a:endParaRPr>
            </a:p>
          </p:txBody>
        </p:sp>
        <p:sp>
          <p:nvSpPr>
            <p:cNvPr id="353" name="Rectangle 36"/>
            <p:cNvSpPr/>
            <p:nvPr/>
          </p:nvSpPr>
          <p:spPr>
            <a:xfrm>
              <a:off x="4745520" y="1726200"/>
              <a:ext cx="5436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I</a:t>
              </a:r>
              <a:endParaRPr b="0" lang="en-IN" sz="1300" spc="-1" strike="noStrike">
                <a:latin typeface="Arial"/>
              </a:endParaRPr>
            </a:p>
          </p:txBody>
        </p:sp>
        <p:sp>
          <p:nvSpPr>
            <p:cNvPr id="354" name="Rectangle 37"/>
            <p:cNvSpPr/>
            <p:nvPr/>
          </p:nvSpPr>
          <p:spPr>
            <a:xfrm>
              <a:off x="4805280" y="1726200"/>
              <a:ext cx="11880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N</a:t>
              </a:r>
              <a:endParaRPr b="0" lang="en-IN" sz="1300" spc="-1" strike="noStrike">
                <a:latin typeface="Arial"/>
              </a:endParaRPr>
            </a:p>
          </p:txBody>
        </p:sp>
        <p:sp>
          <p:nvSpPr>
            <p:cNvPr id="355" name="Rectangle 38"/>
            <p:cNvSpPr/>
            <p:nvPr/>
          </p:nvSpPr>
          <p:spPr>
            <a:xfrm>
              <a:off x="4935600" y="1726200"/>
              <a:ext cx="10116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T</a:t>
              </a:r>
              <a:endParaRPr b="0" lang="en-IN" sz="1300" spc="-1" strike="noStrike">
                <a:latin typeface="Arial"/>
              </a:endParaRPr>
            </a:p>
          </p:txBody>
        </p:sp>
        <p:sp>
          <p:nvSpPr>
            <p:cNvPr id="356" name="Rectangle 39"/>
            <p:cNvSpPr/>
            <p:nvPr/>
          </p:nvSpPr>
          <p:spPr>
            <a:xfrm>
              <a:off x="5049720" y="1726200"/>
              <a:ext cx="1108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R</a:t>
              </a:r>
              <a:endParaRPr b="0" lang="en-IN" sz="1300" spc="-1" strike="noStrike">
                <a:latin typeface="Arial"/>
              </a:endParaRPr>
            </a:p>
          </p:txBody>
        </p:sp>
        <p:sp>
          <p:nvSpPr>
            <p:cNvPr id="357" name="Rectangle 40"/>
            <p:cNvSpPr/>
            <p:nvPr/>
          </p:nvSpPr>
          <p:spPr>
            <a:xfrm>
              <a:off x="5180040" y="1726200"/>
              <a:ext cx="835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1</a:t>
              </a:r>
              <a:endParaRPr b="0" lang="en-IN" sz="1300" spc="-1" strike="noStrike">
                <a:latin typeface="Arial"/>
              </a:endParaRPr>
            </a:p>
          </p:txBody>
        </p:sp>
        <p:sp>
          <p:nvSpPr>
            <p:cNvPr id="358" name="Line 41"/>
            <p:cNvSpPr/>
            <p:nvPr/>
          </p:nvSpPr>
          <p:spPr>
            <a:xfrm flipH="1">
              <a:off x="4768560" y="1745280"/>
              <a:ext cx="370080" cy="1440"/>
            </a:xfrm>
            <a:prstGeom prst="line">
              <a:avLst/>
            </a:prstGeom>
            <a:ln w="19050">
              <a:solidFill>
                <a:srgbClr val="000000"/>
              </a:solidFill>
              <a:round/>
            </a:ln>
          </p:spPr>
          <p:style>
            <a:lnRef idx="0"/>
            <a:fillRef idx="0"/>
            <a:effectRef idx="0"/>
            <a:fontRef idx="minor"/>
          </p:style>
        </p:sp>
        <p:sp>
          <p:nvSpPr>
            <p:cNvPr id="359" name="Rectangle 42"/>
            <p:cNvSpPr/>
            <p:nvPr/>
          </p:nvSpPr>
          <p:spPr>
            <a:xfrm>
              <a:off x="8069760" y="1745280"/>
              <a:ext cx="5436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I</a:t>
              </a:r>
              <a:endParaRPr b="0" lang="en-IN" sz="1300" spc="-1" strike="noStrike">
                <a:latin typeface="Arial"/>
              </a:endParaRPr>
            </a:p>
          </p:txBody>
        </p:sp>
        <p:sp>
          <p:nvSpPr>
            <p:cNvPr id="360" name="Rectangle 43"/>
            <p:cNvSpPr/>
            <p:nvPr/>
          </p:nvSpPr>
          <p:spPr>
            <a:xfrm>
              <a:off x="8147160" y="1745280"/>
              <a:ext cx="11880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N</a:t>
              </a:r>
              <a:endParaRPr b="0" lang="en-IN" sz="1300" spc="-1" strike="noStrike">
                <a:latin typeface="Arial"/>
              </a:endParaRPr>
            </a:p>
          </p:txBody>
        </p:sp>
        <p:sp>
          <p:nvSpPr>
            <p:cNvPr id="361" name="Rectangle 44"/>
            <p:cNvSpPr/>
            <p:nvPr/>
          </p:nvSpPr>
          <p:spPr>
            <a:xfrm>
              <a:off x="8277120" y="1745280"/>
              <a:ext cx="10116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T</a:t>
              </a:r>
              <a:endParaRPr b="0" lang="en-IN" sz="1300" spc="-1" strike="noStrike">
                <a:latin typeface="Arial"/>
              </a:endParaRPr>
            </a:p>
          </p:txBody>
        </p:sp>
        <p:sp>
          <p:nvSpPr>
            <p:cNvPr id="362" name="Rectangle 45"/>
            <p:cNvSpPr/>
            <p:nvPr/>
          </p:nvSpPr>
          <p:spPr>
            <a:xfrm>
              <a:off x="8391600" y="1745280"/>
              <a:ext cx="1108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R</a:t>
              </a:r>
              <a:endParaRPr b="0" lang="en-IN" sz="1300" spc="-1" strike="noStrike">
                <a:latin typeface="Arial"/>
              </a:endParaRPr>
            </a:p>
          </p:txBody>
        </p:sp>
        <p:sp>
          <p:nvSpPr>
            <p:cNvPr id="363" name="Rectangle 46"/>
            <p:cNvSpPr/>
            <p:nvPr/>
          </p:nvSpPr>
          <p:spPr>
            <a:xfrm>
              <a:off x="8521560" y="1745280"/>
              <a:ext cx="835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300" spc="-1" strike="noStrike">
                  <a:solidFill>
                    <a:srgbClr val="000000"/>
                  </a:solidFill>
                  <a:latin typeface="Times New Roman"/>
                </a:rPr>
                <a:t>p</a:t>
              </a:r>
              <a:endParaRPr b="0" lang="en-IN" sz="1300" spc="-1" strike="noStrike">
                <a:latin typeface="Arial"/>
              </a:endParaRPr>
            </a:p>
          </p:txBody>
        </p:sp>
        <p:sp>
          <p:nvSpPr>
            <p:cNvPr id="364" name="Line 47"/>
            <p:cNvSpPr/>
            <p:nvPr/>
          </p:nvSpPr>
          <p:spPr>
            <a:xfrm flipH="1">
              <a:off x="8091360" y="1764360"/>
              <a:ext cx="388800" cy="1440"/>
            </a:xfrm>
            <a:prstGeom prst="line">
              <a:avLst/>
            </a:prstGeom>
            <a:ln w="19050">
              <a:solidFill>
                <a:srgbClr val="000000"/>
              </a:solidFill>
              <a:round/>
            </a:ln>
          </p:spPr>
          <p:style>
            <a:lnRef idx="0"/>
            <a:fillRef idx="0"/>
            <a:effectRef idx="0"/>
            <a:fontRef idx="minor"/>
          </p:style>
        </p:sp>
        <p:sp>
          <p:nvSpPr>
            <p:cNvPr id="365" name="Rectangle 48"/>
            <p:cNvSpPr/>
            <p:nvPr/>
          </p:nvSpPr>
          <p:spPr>
            <a:xfrm>
              <a:off x="8101080" y="2631240"/>
              <a:ext cx="38664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INTA</a:t>
              </a:r>
              <a:endParaRPr b="0" lang="en-IN" sz="1300" spc="-1" strike="noStrike">
                <a:latin typeface="Arial"/>
              </a:endParaRPr>
            </a:p>
          </p:txBody>
        </p:sp>
        <p:sp>
          <p:nvSpPr>
            <p:cNvPr id="366" name="Rectangle 49"/>
            <p:cNvSpPr/>
            <p:nvPr/>
          </p:nvSpPr>
          <p:spPr>
            <a:xfrm>
              <a:off x="8521560" y="2631240"/>
              <a:ext cx="835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300" spc="-1" strike="noStrike">
                  <a:solidFill>
                    <a:srgbClr val="000000"/>
                  </a:solidFill>
                  <a:latin typeface="Times New Roman"/>
                </a:rPr>
                <a:t>p</a:t>
              </a:r>
              <a:endParaRPr b="0" lang="en-IN" sz="1300" spc="-1" strike="noStrike">
                <a:latin typeface="Arial"/>
              </a:endParaRPr>
            </a:p>
          </p:txBody>
        </p:sp>
        <p:sp>
          <p:nvSpPr>
            <p:cNvPr id="367" name="Freeform 50"/>
            <p:cNvSpPr/>
            <p:nvPr/>
          </p:nvSpPr>
          <p:spPr>
            <a:xfrm>
              <a:off x="6910560" y="2262960"/>
              <a:ext cx="18720" cy="17280"/>
            </a:xfrm>
            <a:custGeom>
              <a:avLst/>
              <a:gdLst/>
              <a:ahLst/>
              <a:rect l="l" t="t" r="r" b="b"/>
              <a:pathLst>
                <a:path w="1" h="1">
                  <a:moveTo>
                    <a:pt x="0" y="0"/>
                  </a:moveTo>
                  <a:lnTo>
                    <a:pt x="0" y="1"/>
                  </a:lnTo>
                  <a:lnTo>
                    <a:pt x="1" y="0"/>
                  </a:lnTo>
                  <a:lnTo>
                    <a:pt x="0" y="0"/>
                  </a:lnTo>
                </a:path>
              </a:pathLst>
            </a:custGeom>
            <a:noFill/>
            <a:ln w="19050">
              <a:solidFill>
                <a:srgbClr val="000000"/>
              </a:solidFill>
              <a:round/>
            </a:ln>
          </p:spPr>
          <p:style>
            <a:lnRef idx="0"/>
            <a:fillRef idx="0"/>
            <a:effectRef idx="0"/>
            <a:fontRef idx="minor"/>
          </p:style>
        </p:sp>
        <p:sp>
          <p:nvSpPr>
            <p:cNvPr id="368" name="Freeform 51"/>
            <p:cNvSpPr/>
            <p:nvPr/>
          </p:nvSpPr>
          <p:spPr>
            <a:xfrm>
              <a:off x="7021440" y="2262960"/>
              <a:ext cx="17280" cy="17280"/>
            </a:xfrm>
            <a:custGeom>
              <a:avLst/>
              <a:gdLst/>
              <a:ahLst/>
              <a:rect l="l" t="t" r="r" b="b"/>
              <a:pathLst>
                <a:path w="1" h="1">
                  <a:moveTo>
                    <a:pt x="0" y="0"/>
                  </a:moveTo>
                  <a:lnTo>
                    <a:pt x="0" y="1"/>
                  </a:lnTo>
                  <a:lnTo>
                    <a:pt x="1" y="0"/>
                  </a:lnTo>
                  <a:lnTo>
                    <a:pt x="0" y="0"/>
                  </a:lnTo>
                </a:path>
              </a:pathLst>
            </a:custGeom>
            <a:noFill/>
            <a:ln w="19050">
              <a:solidFill>
                <a:srgbClr val="000000"/>
              </a:solidFill>
              <a:round/>
            </a:ln>
          </p:spPr>
          <p:style>
            <a:lnRef idx="0"/>
            <a:fillRef idx="0"/>
            <a:effectRef idx="0"/>
            <a:fontRef idx="minor"/>
          </p:style>
        </p:sp>
        <p:sp>
          <p:nvSpPr>
            <p:cNvPr id="369" name="Freeform 52"/>
            <p:cNvSpPr/>
            <p:nvPr/>
          </p:nvSpPr>
          <p:spPr>
            <a:xfrm>
              <a:off x="7132680" y="2262960"/>
              <a:ext cx="17280" cy="17280"/>
            </a:xfrm>
            <a:custGeom>
              <a:avLst/>
              <a:gdLst/>
              <a:ahLst/>
              <a:rect l="l" t="t" r="r" b="b"/>
              <a:pathLst>
                <a:path w="1" h="1">
                  <a:moveTo>
                    <a:pt x="0" y="0"/>
                  </a:moveTo>
                  <a:lnTo>
                    <a:pt x="0" y="1"/>
                  </a:lnTo>
                  <a:lnTo>
                    <a:pt x="1" y="0"/>
                  </a:lnTo>
                  <a:lnTo>
                    <a:pt x="0" y="0"/>
                  </a:lnTo>
                </a:path>
              </a:pathLst>
            </a:custGeom>
            <a:noFill/>
            <a:ln w="19050">
              <a:solidFill>
                <a:srgbClr val="000000"/>
              </a:solidFill>
              <a:round/>
            </a:ln>
          </p:spPr>
          <p:style>
            <a:lnRef idx="0"/>
            <a:fillRef idx="0"/>
            <a:effectRef idx="0"/>
            <a:fontRef idx="minor"/>
          </p:style>
        </p:sp>
        <p:sp>
          <p:nvSpPr>
            <p:cNvPr id="370" name="Rectangle 53"/>
            <p:cNvSpPr/>
            <p:nvPr/>
          </p:nvSpPr>
          <p:spPr>
            <a:xfrm>
              <a:off x="4086360" y="2077200"/>
              <a:ext cx="1144080" cy="388440"/>
            </a:xfrm>
            <a:prstGeom prst="rect">
              <a:avLst/>
            </a:prstGeom>
            <a:noFill/>
            <a:ln w="19050">
              <a:solidFill>
                <a:srgbClr val="c00000"/>
              </a:solidFill>
              <a:miter/>
            </a:ln>
          </p:spPr>
          <p:style>
            <a:lnRef idx="0"/>
            <a:fillRef idx="0"/>
            <a:effectRef idx="0"/>
            <a:fontRef idx="minor"/>
          </p:style>
        </p:sp>
        <p:sp>
          <p:nvSpPr>
            <p:cNvPr id="371" name="Rectangle 54"/>
            <p:cNvSpPr/>
            <p:nvPr/>
          </p:nvSpPr>
          <p:spPr>
            <a:xfrm>
              <a:off x="7408800" y="2077200"/>
              <a:ext cx="1125000" cy="388440"/>
            </a:xfrm>
            <a:prstGeom prst="rect">
              <a:avLst/>
            </a:prstGeom>
            <a:noFill/>
            <a:ln w="19050">
              <a:solidFill>
                <a:srgbClr val="c00000"/>
              </a:solidFill>
              <a:miter/>
            </a:ln>
          </p:spPr>
          <p:style>
            <a:lnRef idx="0"/>
            <a:fillRef idx="0"/>
            <a:effectRef idx="0"/>
            <a:fontRef idx="minor"/>
          </p:style>
        </p:sp>
        <p:sp>
          <p:nvSpPr>
            <p:cNvPr id="372" name="Rectangle 55"/>
            <p:cNvSpPr/>
            <p:nvPr/>
          </p:nvSpPr>
          <p:spPr>
            <a:xfrm>
              <a:off x="5506920" y="2077200"/>
              <a:ext cx="1144080" cy="388440"/>
            </a:xfrm>
            <a:prstGeom prst="rect">
              <a:avLst/>
            </a:prstGeom>
            <a:noFill/>
            <a:ln w="19050">
              <a:solidFill>
                <a:srgbClr val="c00000"/>
              </a:solidFill>
              <a:miter/>
            </a:ln>
          </p:spPr>
          <p:style>
            <a:lnRef idx="0"/>
            <a:fillRef idx="0"/>
            <a:effectRef idx="0"/>
            <a:fontRef idx="minor"/>
          </p:style>
        </p:sp>
        <p:sp>
          <p:nvSpPr>
            <p:cNvPr id="373" name="Rectangle 56"/>
            <p:cNvSpPr/>
            <p:nvPr/>
          </p:nvSpPr>
          <p:spPr>
            <a:xfrm>
              <a:off x="2755800" y="1708920"/>
              <a:ext cx="294840" cy="1125000"/>
            </a:xfrm>
            <a:prstGeom prst="rect">
              <a:avLst/>
            </a:prstGeom>
            <a:solidFill>
              <a:srgbClr val="ffffff"/>
            </a:solidFill>
            <a:ln w="0">
              <a:solidFill>
                <a:srgbClr val="ffffff"/>
              </a:solidFill>
            </a:ln>
          </p:spPr>
          <p:style>
            <a:lnRef idx="0"/>
            <a:fillRef idx="0"/>
            <a:effectRef idx="0"/>
            <a:fontRef idx="minor"/>
          </p:style>
        </p:sp>
        <p:sp>
          <p:nvSpPr>
            <p:cNvPr id="374" name="Rectangle 57"/>
            <p:cNvSpPr/>
            <p:nvPr/>
          </p:nvSpPr>
          <p:spPr>
            <a:xfrm>
              <a:off x="2755800" y="1708920"/>
              <a:ext cx="294840" cy="1125000"/>
            </a:xfrm>
            <a:prstGeom prst="rect">
              <a:avLst/>
            </a:prstGeom>
            <a:noFill/>
            <a:ln w="19050">
              <a:solidFill>
                <a:srgbClr val="c00000"/>
              </a:solidFill>
              <a:miter/>
            </a:ln>
          </p:spPr>
          <p:style>
            <a:lnRef idx="0"/>
            <a:fillRef idx="0"/>
            <a:effectRef idx="0"/>
            <a:fontRef idx="minor"/>
          </p:style>
        </p:sp>
      </p:grpSp>
      <p:sp>
        <p:nvSpPr>
          <p:cNvPr id="375" name="Text Box 58"/>
          <p:cNvSpPr/>
          <p:nvPr/>
        </p:nvSpPr>
        <p:spPr>
          <a:xfrm>
            <a:off x="468000" y="3840120"/>
            <a:ext cx="11331720" cy="3381480"/>
          </a:xfrm>
          <a:prstGeom prst="rect">
            <a:avLst/>
          </a:prstGeom>
          <a:noFill/>
          <a:ln w="0">
            <a:noFill/>
          </a:ln>
        </p:spPr>
        <p:style>
          <a:lnRef idx="0"/>
          <a:fillRef idx="0"/>
          <a:effectRef idx="0"/>
          <a:fontRef idx="minor"/>
        </p:style>
        <p:txBody>
          <a:bodyPr lIns="90000" rIns="90000" tIns="45000" bIns="45000" anchor="t">
            <a:spAutoFit/>
          </a:bodyPr>
          <a:p>
            <a:pPr indent="-216000">
              <a:lnSpc>
                <a:spcPct val="100000"/>
              </a:lnSpc>
              <a:buClr>
                <a:srgbClr val="000000"/>
              </a:buClr>
              <a:buFont typeface="Arial"/>
              <a:buChar char="•"/>
            </a:pPr>
            <a:r>
              <a:rPr b="0" i="1" lang="en-US" sz="2400" spc="-1" strike="noStrike">
                <a:solidFill>
                  <a:srgbClr val="000000"/>
                </a:solidFill>
                <a:latin typeface="Constantia"/>
              </a:rPr>
              <a:t>Each device has a separate interrupt-request and interrupt-acknowledge line. </a:t>
            </a:r>
            <a:endParaRPr b="0" lang="en-IN" sz="2400" spc="-1" strike="noStrike">
              <a:latin typeface="Arial"/>
            </a:endParaRPr>
          </a:p>
          <a:p>
            <a:pPr indent="-216000">
              <a:lnSpc>
                <a:spcPct val="100000"/>
              </a:lnSpc>
              <a:buClr>
                <a:srgbClr val="000000"/>
              </a:buClr>
              <a:buFont typeface="Arial"/>
              <a:buChar char="•"/>
            </a:pPr>
            <a:r>
              <a:rPr b="0" i="1" lang="en-US" sz="2400" spc="-1" strike="noStrike">
                <a:solidFill>
                  <a:srgbClr val="000000"/>
                </a:solidFill>
                <a:latin typeface="Constantia"/>
              </a:rPr>
              <a:t>Each interrupt-request line is assigned a different priority level. </a:t>
            </a:r>
            <a:endParaRPr b="0" lang="en-IN" sz="2400" spc="-1" strike="noStrike">
              <a:latin typeface="Arial"/>
            </a:endParaRPr>
          </a:p>
          <a:p>
            <a:pPr indent="-216000">
              <a:lnSpc>
                <a:spcPct val="100000"/>
              </a:lnSpc>
              <a:buClr>
                <a:srgbClr val="000000"/>
              </a:buClr>
              <a:buFont typeface="Arial"/>
              <a:buChar char="•"/>
            </a:pPr>
            <a:r>
              <a:rPr b="0" i="1" lang="en-US" sz="2400" spc="-1" strike="noStrike">
                <a:solidFill>
                  <a:srgbClr val="000000"/>
                </a:solidFill>
                <a:latin typeface="Constantia"/>
              </a:rPr>
              <a:t>Interrupt requests received over these lines are sent to </a:t>
            </a:r>
            <a:r>
              <a:rPr b="0" i="1" lang="en-US" sz="2400" spc="-1" strike="noStrike">
                <a:solidFill>
                  <a:srgbClr val="ff0000"/>
                </a:solidFill>
                <a:latin typeface="Constantia"/>
              </a:rPr>
              <a:t>a priority arbitration circuit</a:t>
            </a:r>
            <a:endParaRPr b="0" lang="en-IN" sz="2400" spc="-1" strike="noStrike">
              <a:latin typeface="Arial"/>
            </a:endParaRPr>
          </a:p>
          <a:p>
            <a:pPr>
              <a:lnSpc>
                <a:spcPct val="100000"/>
              </a:lnSpc>
              <a:buNone/>
            </a:pPr>
            <a:r>
              <a:rPr b="0" i="1" lang="en-US" sz="2400" spc="-1" strike="noStrike">
                <a:solidFill>
                  <a:srgbClr val="ff0000"/>
                </a:solidFill>
                <a:latin typeface="Constantia"/>
              </a:rPr>
              <a:t> </a:t>
            </a:r>
            <a:r>
              <a:rPr b="0" i="1" lang="en-US" sz="2400" spc="-1" strike="noStrike">
                <a:solidFill>
                  <a:srgbClr val="ff0000"/>
                </a:solidFill>
                <a:latin typeface="Constantia"/>
              </a:rPr>
              <a:t>in the processor. </a:t>
            </a:r>
            <a:endParaRPr b="0" lang="en-IN" sz="2400" spc="-1" strike="noStrike">
              <a:latin typeface="Arial"/>
            </a:endParaRPr>
          </a:p>
          <a:p>
            <a:pPr indent="-216000">
              <a:lnSpc>
                <a:spcPct val="100000"/>
              </a:lnSpc>
              <a:buClr>
                <a:srgbClr val="000000"/>
              </a:buClr>
              <a:buFont typeface="Arial"/>
              <a:buChar char="•"/>
            </a:pPr>
            <a:r>
              <a:rPr b="0" i="1" lang="en-US" sz="2400" spc="-1" strike="noStrike">
                <a:solidFill>
                  <a:srgbClr val="000000"/>
                </a:solidFill>
                <a:latin typeface="Constantia"/>
              </a:rPr>
              <a:t>If the interrupt request has a higher priority level than the priority of the processor,</a:t>
            </a:r>
            <a:endParaRPr b="0" lang="en-IN" sz="2400" spc="-1" strike="noStrike">
              <a:latin typeface="Arial"/>
            </a:endParaRPr>
          </a:p>
          <a:p>
            <a:pPr>
              <a:lnSpc>
                <a:spcPct val="100000"/>
              </a:lnSpc>
              <a:buNone/>
            </a:pPr>
            <a:r>
              <a:rPr b="0" i="1" lang="en-US" sz="2400" spc="-1" strike="noStrike">
                <a:solidFill>
                  <a:srgbClr val="000000"/>
                </a:solidFill>
                <a:latin typeface="Constantia"/>
              </a:rPr>
              <a:t> </a:t>
            </a:r>
            <a:r>
              <a:rPr b="0" i="1" lang="en-US" sz="2400" spc="-1" strike="noStrike">
                <a:solidFill>
                  <a:srgbClr val="000000"/>
                </a:solidFill>
                <a:latin typeface="Constantia"/>
              </a:rPr>
              <a:t>then the request is accepted.</a:t>
            </a:r>
            <a:endParaRPr b="0" lang="en-IN" sz="2400" spc="-1" strike="noStrike">
              <a:latin typeface="Arial"/>
            </a:endParaRPr>
          </a:p>
        </p:txBody>
      </p:sp>
      <p:sp>
        <p:nvSpPr>
          <p:cNvPr id="376" name="PlaceHolder 2"/>
          <p:cNvSpPr>
            <a:spLocks noGrp="1"/>
          </p:cNvSpPr>
          <p:nvPr>
            <p:ph type="dt" idx="3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74FBD38A-F8C5-416A-AB5E-436A6977AABC}" type="datetime1">
              <a:rPr b="0" lang="en-US" sz="1200" spc="-1" strike="noStrike">
                <a:solidFill>
                  <a:srgbClr val="8b8b8b"/>
                </a:solidFill>
                <a:latin typeface="Calibri"/>
              </a:rPr>
              <a:t>10/27/2024</a:t>
            </a:fld>
            <a:endParaRPr b="0" lang="en-IN" sz="1200" spc="-1" strike="noStrike">
              <a:latin typeface="Times New Roman"/>
            </a:endParaRPr>
          </a:p>
        </p:txBody>
      </p:sp>
      <p:sp>
        <p:nvSpPr>
          <p:cNvPr id="377" name="PlaceHolder 3"/>
          <p:cNvSpPr>
            <a:spLocks noGrp="1"/>
          </p:cNvSpPr>
          <p:nvPr>
            <p:ph type="sldNum" idx="32"/>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0EF1C085-3F57-4866-AB9D-A6B24511BBBA}" type="slidenum">
              <a:rPr b="0" lang="en-US" sz="1200" spc="-1" strike="noStrike">
                <a:solidFill>
                  <a:srgbClr val="898989"/>
                </a:solidFill>
                <a:latin typeface="Arial"/>
              </a:rPr>
              <a:t>20</a:t>
            </a:fld>
            <a:endParaRPr b="0" lang="en-IN" sz="1200" spc="-1" strike="noStrike">
              <a:latin typeface="Times New Roman"/>
            </a:endParaRPr>
          </a:p>
        </p:txBody>
      </p:sp>
      <p:sp>
        <p:nvSpPr>
          <p:cNvPr id="378" name="PlaceHolder 4"/>
          <p:cNvSpPr>
            <a:spLocks noGrp="1"/>
          </p:cNvSpPr>
          <p:nvPr>
            <p:ph type="ftr" idx="33"/>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838080" y="365040"/>
            <a:ext cx="10515240" cy="6969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Simultaneous Requests-No separate INTR line</a:t>
            </a:r>
            <a:endParaRPr b="0" lang="en-US" sz="4400" spc="-1" strike="noStrike">
              <a:solidFill>
                <a:srgbClr val="000000"/>
              </a:solidFill>
              <a:latin typeface="Calibri"/>
            </a:endParaRPr>
          </a:p>
        </p:txBody>
      </p:sp>
      <p:sp>
        <p:nvSpPr>
          <p:cNvPr id="380" name="Rectangle 3"/>
          <p:cNvSpPr/>
          <p:nvPr/>
        </p:nvSpPr>
        <p:spPr>
          <a:xfrm>
            <a:off x="457200" y="1600200"/>
            <a:ext cx="11066400" cy="4525560"/>
          </a:xfrm>
          <a:prstGeom prst="rect">
            <a:avLst/>
          </a:prstGeom>
          <a:noFill/>
          <a:ln w="0">
            <a:noFill/>
          </a:ln>
        </p:spPr>
        <p:style>
          <a:lnRef idx="0"/>
          <a:fillRef idx="0"/>
          <a:effectRef idx="0"/>
          <a:fontRef idx="minor"/>
        </p:style>
        <p:txBody>
          <a:bodyPr lIns="90000" rIns="90000" tIns="45000" bIns="45000" anchor="t">
            <a:normAutofit fontScale="89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Which interrupt request does the processor accept if it receives interrupt requests from </a:t>
            </a:r>
            <a:r>
              <a:rPr b="0" lang="en-US" sz="2800" spc="-1" strike="noStrike">
                <a:solidFill>
                  <a:srgbClr val="ff0000"/>
                </a:solidFill>
                <a:latin typeface="Calibri"/>
              </a:rPr>
              <a:t>two or more devices simultaneously</a:t>
            </a:r>
            <a:r>
              <a:rPr b="0" lang="en-US" sz="2800" spc="-1" strike="noStrike">
                <a:solidFill>
                  <a:srgbClr val="000000"/>
                </a:solidFill>
                <a:latin typeface="Calibri"/>
              </a:rPr>
              <a:t>?. </a:t>
            </a:r>
            <a:endParaRPr b="0" lang="en-IN" sz="2800" spc="-1" strike="noStrike">
              <a:latin typeface="Arial"/>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If the I/O devices are organized in a priority structure, the processor accepts the interrupt request from a device with </a:t>
            </a:r>
            <a:r>
              <a:rPr b="0" lang="en-US" sz="2800" spc="-1" strike="noStrike">
                <a:solidFill>
                  <a:srgbClr val="ff0000"/>
                </a:solidFill>
                <a:latin typeface="Calibri"/>
              </a:rPr>
              <a:t>higher priority.</a:t>
            </a:r>
            <a:endParaRPr b="0" lang="en-IN" sz="2800" spc="-1" strike="noStrike">
              <a:latin typeface="Arial"/>
            </a:endParaRPr>
          </a:p>
          <a:p>
            <a:pPr lvl="1" marL="640080" indent="-246960">
              <a:lnSpc>
                <a:spcPct val="90000"/>
              </a:lnSpc>
              <a:spcBef>
                <a:spcPts val="499"/>
              </a:spcBef>
              <a:buClr>
                <a:srgbClr val="00b050"/>
              </a:buClr>
              <a:buFont typeface="Wingdings 2" charset="2"/>
              <a:buChar char=""/>
            </a:pPr>
            <a:r>
              <a:rPr b="0" lang="en-US" sz="2400" spc="-1" strike="noStrike">
                <a:solidFill>
                  <a:srgbClr val="00b050"/>
                </a:solidFill>
                <a:latin typeface="Calibri"/>
              </a:rPr>
              <a:t>Each device has its own interrupt request and interrupt acknowledge line. </a:t>
            </a:r>
            <a:endParaRPr b="0" lang="en-IN" sz="2400" spc="-1" strike="noStrike">
              <a:latin typeface="Arial"/>
            </a:endParaRPr>
          </a:p>
          <a:p>
            <a:pPr lvl="1" marL="640080" indent="-246960">
              <a:lnSpc>
                <a:spcPct val="90000"/>
              </a:lnSpc>
              <a:spcBef>
                <a:spcPts val="499"/>
              </a:spcBef>
              <a:buClr>
                <a:srgbClr val="00b050"/>
              </a:buClr>
              <a:buFont typeface="Wingdings 2" charset="2"/>
              <a:buChar char=""/>
            </a:pPr>
            <a:r>
              <a:rPr b="0" lang="en-US" sz="2400" spc="-1" strike="noStrike">
                <a:solidFill>
                  <a:srgbClr val="00b050"/>
                </a:solidFill>
                <a:latin typeface="Calibri"/>
              </a:rPr>
              <a:t>A different priority level is assigned to the interrupt request line of each device.</a:t>
            </a:r>
            <a:endParaRPr b="0" lang="en-IN" sz="2400" spc="-1" strike="noStrike">
              <a:latin typeface="Arial"/>
            </a:endParaRPr>
          </a:p>
          <a:p>
            <a:pPr marL="393120">
              <a:lnSpc>
                <a:spcPct val="90000"/>
              </a:lnSpc>
              <a:spcBef>
                <a:spcPts val="499"/>
              </a:spcBef>
              <a:buNone/>
              <a:tabLst>
                <a:tab algn="l" pos="0"/>
              </a:tabLst>
            </a:pPr>
            <a:endParaRPr b="0" lang="en-IN" sz="2400" spc="-1" strike="noStrike">
              <a:latin typeface="Arial"/>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000000"/>
                </a:solidFill>
                <a:latin typeface="Calibri"/>
              </a:rPr>
              <a:t>However, if the devices share an interrupt request line, </a:t>
            </a:r>
            <a:r>
              <a:rPr b="0" lang="en-US" sz="2800" spc="-1" strike="noStrike">
                <a:solidFill>
                  <a:srgbClr val="00b050"/>
                </a:solidFill>
                <a:latin typeface="Calibri"/>
              </a:rPr>
              <a:t>then how does the processor decide which interrupt request to accept?  </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Daisy chain</a:t>
            </a:r>
            <a:endParaRPr b="0" lang="en-US" sz="4400" spc="-1" strike="noStrike">
              <a:solidFill>
                <a:srgbClr val="000000"/>
              </a:solidFill>
              <a:latin typeface="Calibri"/>
            </a:endParaRPr>
          </a:p>
        </p:txBody>
      </p:sp>
      <p:sp>
        <p:nvSpPr>
          <p:cNvPr id="382" name="Rectangle 3"/>
          <p:cNvSpPr/>
          <p:nvPr/>
        </p:nvSpPr>
        <p:spPr>
          <a:xfrm>
            <a:off x="457200" y="1600200"/>
            <a:ext cx="11066400" cy="4525560"/>
          </a:xfrm>
          <a:prstGeom prst="rect">
            <a:avLst/>
          </a:prstGeom>
          <a:noFill/>
          <a:ln w="0">
            <a:noFill/>
          </a:ln>
        </p:spPr>
        <p:style>
          <a:lnRef idx="0"/>
          <a:fillRef idx="0"/>
          <a:effectRef idx="0"/>
          <a:fontRef idx="minor"/>
        </p:style>
        <p:txBody>
          <a:bodyPr lIns="90000" rIns="90000" tIns="45000" bIns="45000" anchor="t">
            <a:normAutofit/>
          </a:bodyPr>
          <a:p>
            <a:pPr marL="274320" indent="-274320">
              <a:lnSpc>
                <a:spcPct val="90000"/>
              </a:lnSpc>
              <a:spcBef>
                <a:spcPts val="1001"/>
              </a:spcBef>
              <a:buClr>
                <a:srgbClr val="a5a5a5"/>
              </a:buClr>
              <a:buFont typeface="Wingdings 2" charset="2"/>
              <a:buChar char=""/>
            </a:pPr>
            <a:r>
              <a:rPr b="0" lang="en-US" sz="3200" spc="-1" strike="noStrike">
                <a:solidFill>
                  <a:srgbClr val="00b050"/>
                </a:solidFill>
                <a:latin typeface="Calibri"/>
              </a:rPr>
              <a:t>Polling</a:t>
            </a:r>
            <a:endParaRPr b="0" lang="en-IN" sz="3200" spc="-1" strike="noStrike">
              <a:latin typeface="Arial"/>
            </a:endParaRPr>
          </a:p>
          <a:p>
            <a:pPr marL="274320" indent="-274320">
              <a:lnSpc>
                <a:spcPct val="90000"/>
              </a:lnSpc>
              <a:spcBef>
                <a:spcPts val="1001"/>
              </a:spcBef>
              <a:buClr>
                <a:srgbClr val="a5a5a5"/>
              </a:buClr>
              <a:buFont typeface="Wingdings 2" charset="2"/>
              <a:buChar char=""/>
            </a:pPr>
            <a:r>
              <a:rPr b="0" lang="en-US" sz="3200" spc="-1" strike="noStrike">
                <a:solidFill>
                  <a:srgbClr val="00b050"/>
                </a:solidFill>
                <a:latin typeface="Calibri"/>
              </a:rPr>
              <a:t>Vectored Interrupt</a:t>
            </a:r>
            <a:endParaRPr b="0" lang="en-IN" sz="3200" spc="-1" strike="noStrike">
              <a:latin typeface="Arial"/>
            </a:endParaRPr>
          </a:p>
          <a:p>
            <a:pPr marL="274320" indent="-274320">
              <a:lnSpc>
                <a:spcPct val="90000"/>
              </a:lnSpc>
              <a:spcBef>
                <a:spcPts val="1001"/>
              </a:spcBef>
              <a:buClr>
                <a:srgbClr val="a5a5a5"/>
              </a:buClr>
              <a:buFont typeface="Wingdings 2" charset="2"/>
              <a:buChar char=""/>
            </a:pPr>
            <a:r>
              <a:rPr b="0" lang="en-US" sz="3200" spc="-1" strike="noStrike">
                <a:solidFill>
                  <a:srgbClr val="ff0000"/>
                </a:solidFill>
                <a:latin typeface="Calibri"/>
              </a:rPr>
              <a:t>Daisy chain</a:t>
            </a:r>
            <a:endParaRPr b="0" lang="en-IN" sz="3200" spc="-1" strike="noStrike">
              <a:latin typeface="Arial"/>
            </a:endParaRPr>
          </a:p>
        </p:txBody>
      </p:sp>
      <p:grpSp>
        <p:nvGrpSpPr>
          <p:cNvPr id="383" name="Group 3"/>
          <p:cNvGrpSpPr/>
          <p:nvPr/>
        </p:nvGrpSpPr>
        <p:grpSpPr>
          <a:xfrm>
            <a:off x="2615760" y="3503880"/>
            <a:ext cx="7334640" cy="1660320"/>
            <a:chOff x="2615760" y="3503880"/>
            <a:chExt cx="7334640" cy="1660320"/>
          </a:xfrm>
        </p:grpSpPr>
        <p:sp>
          <p:nvSpPr>
            <p:cNvPr id="384" name="Rectangle 4"/>
            <p:cNvSpPr/>
            <p:nvPr/>
          </p:nvSpPr>
          <p:spPr>
            <a:xfrm rot="16200000">
              <a:off x="2610720" y="4245120"/>
              <a:ext cx="543240" cy="1674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Processor</a:t>
              </a:r>
              <a:endParaRPr b="0" lang="en-IN" sz="1100" spc="-1" strike="noStrike">
                <a:latin typeface="Arial"/>
              </a:endParaRPr>
            </a:p>
          </p:txBody>
        </p:sp>
        <p:sp>
          <p:nvSpPr>
            <p:cNvPr id="385" name="Rectangle 5"/>
            <p:cNvSpPr/>
            <p:nvPr/>
          </p:nvSpPr>
          <p:spPr>
            <a:xfrm>
              <a:off x="6759720" y="4641120"/>
              <a:ext cx="5011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 2</a:t>
              </a:r>
              <a:endParaRPr b="0" lang="en-IN" sz="1100" spc="-1" strike="noStrike">
                <a:latin typeface="Arial"/>
              </a:endParaRPr>
            </a:p>
          </p:txBody>
        </p:sp>
        <p:sp>
          <p:nvSpPr>
            <p:cNvPr id="386" name="Freeform 6"/>
            <p:cNvSpPr/>
            <p:nvPr/>
          </p:nvSpPr>
          <p:spPr>
            <a:xfrm>
              <a:off x="6261480" y="4758480"/>
              <a:ext cx="126360" cy="8676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387" name="Freeform 7"/>
            <p:cNvSpPr/>
            <p:nvPr/>
          </p:nvSpPr>
          <p:spPr>
            <a:xfrm>
              <a:off x="6261480" y="4758480"/>
              <a:ext cx="126360" cy="8676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388" name="Line 8"/>
            <p:cNvSpPr/>
            <p:nvPr/>
          </p:nvSpPr>
          <p:spPr>
            <a:xfrm flipH="1">
              <a:off x="5605200" y="4815360"/>
              <a:ext cx="655920" cy="2880"/>
            </a:xfrm>
            <a:prstGeom prst="line">
              <a:avLst/>
            </a:prstGeom>
            <a:ln w="15875">
              <a:solidFill>
                <a:srgbClr val="000000"/>
              </a:solidFill>
              <a:round/>
            </a:ln>
          </p:spPr>
          <p:style>
            <a:lnRef idx="0"/>
            <a:fillRef idx="0"/>
            <a:effectRef idx="0"/>
            <a:fontRef idx="minor"/>
          </p:style>
        </p:sp>
        <p:sp>
          <p:nvSpPr>
            <p:cNvPr id="389" name="Freeform 9"/>
            <p:cNvSpPr/>
            <p:nvPr/>
          </p:nvSpPr>
          <p:spPr>
            <a:xfrm>
              <a:off x="4269240" y="4758480"/>
              <a:ext cx="126360" cy="8676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390" name="Freeform 10"/>
            <p:cNvSpPr/>
            <p:nvPr/>
          </p:nvSpPr>
          <p:spPr>
            <a:xfrm>
              <a:off x="4269240" y="4758480"/>
              <a:ext cx="126360" cy="8676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391" name="Line 11"/>
            <p:cNvSpPr/>
            <p:nvPr/>
          </p:nvSpPr>
          <p:spPr>
            <a:xfrm flipH="1">
              <a:off x="3357000" y="4815360"/>
              <a:ext cx="911880" cy="2880"/>
            </a:xfrm>
            <a:prstGeom prst="line">
              <a:avLst/>
            </a:prstGeom>
            <a:ln w="15875">
              <a:solidFill>
                <a:srgbClr val="000000"/>
              </a:solidFill>
              <a:round/>
            </a:ln>
          </p:spPr>
          <p:style>
            <a:lnRef idx="0"/>
            <a:fillRef idx="0"/>
            <a:effectRef idx="0"/>
            <a:fontRef idx="minor"/>
          </p:style>
        </p:sp>
        <p:sp>
          <p:nvSpPr>
            <p:cNvPr id="392" name="Freeform 12"/>
            <p:cNvSpPr/>
            <p:nvPr/>
          </p:nvSpPr>
          <p:spPr>
            <a:xfrm>
              <a:off x="3398760" y="3853080"/>
              <a:ext cx="128520" cy="56880"/>
            </a:xfrm>
            <a:custGeom>
              <a:avLst/>
              <a:gdLst/>
              <a:ahLst/>
              <a:rect l="l" t="t" r="r" b="b"/>
              <a:pathLst>
                <a:path w="6" h="2">
                  <a:moveTo>
                    <a:pt x="6" y="0"/>
                  </a:moveTo>
                  <a:lnTo>
                    <a:pt x="0" y="1"/>
                  </a:lnTo>
                  <a:lnTo>
                    <a:pt x="6" y="2"/>
                  </a:lnTo>
                  <a:lnTo>
                    <a:pt x="6" y="1"/>
                  </a:lnTo>
                  <a:lnTo>
                    <a:pt x="6" y="0"/>
                  </a:lnTo>
                </a:path>
              </a:pathLst>
            </a:custGeom>
            <a:noFill/>
            <a:ln w="15875">
              <a:solidFill>
                <a:srgbClr val="000000"/>
              </a:solidFill>
              <a:round/>
            </a:ln>
          </p:spPr>
          <p:style>
            <a:lnRef idx="0"/>
            <a:fillRef idx="0"/>
            <a:effectRef idx="0"/>
            <a:fontRef idx="minor"/>
          </p:style>
        </p:sp>
        <p:sp>
          <p:nvSpPr>
            <p:cNvPr id="393" name="Freeform 13"/>
            <p:cNvSpPr/>
            <p:nvPr/>
          </p:nvSpPr>
          <p:spPr>
            <a:xfrm>
              <a:off x="3398760" y="3853080"/>
              <a:ext cx="128520" cy="56880"/>
            </a:xfrm>
            <a:custGeom>
              <a:avLst/>
              <a:gdLst/>
              <a:ahLst/>
              <a:rect l="l" t="t" r="r" b="b"/>
              <a:pathLst>
                <a:path w="59" h="19">
                  <a:moveTo>
                    <a:pt x="59" y="0"/>
                  </a:moveTo>
                  <a:lnTo>
                    <a:pt x="0" y="10"/>
                  </a:lnTo>
                  <a:lnTo>
                    <a:pt x="59" y="19"/>
                  </a:lnTo>
                  <a:lnTo>
                    <a:pt x="59" y="10"/>
                  </a:lnTo>
                  <a:lnTo>
                    <a:pt x="59" y="0"/>
                  </a:lnTo>
                  <a:close/>
                </a:path>
              </a:pathLst>
            </a:custGeom>
            <a:solidFill>
              <a:srgbClr val="000000"/>
            </a:solidFill>
            <a:ln w="0">
              <a:solidFill>
                <a:srgbClr val="000000"/>
              </a:solidFill>
            </a:ln>
          </p:spPr>
          <p:style>
            <a:lnRef idx="0"/>
            <a:fillRef idx="0"/>
            <a:effectRef idx="0"/>
            <a:fontRef idx="minor"/>
          </p:style>
        </p:sp>
        <p:sp>
          <p:nvSpPr>
            <p:cNvPr id="394" name="Freeform 14"/>
            <p:cNvSpPr/>
            <p:nvPr/>
          </p:nvSpPr>
          <p:spPr>
            <a:xfrm>
              <a:off x="3527640" y="3882960"/>
              <a:ext cx="5851800" cy="553320"/>
            </a:xfrm>
            <a:custGeom>
              <a:avLst/>
              <a:gdLst/>
              <a:ahLst/>
              <a:rect l="l" t="t" r="r" b="b"/>
              <a:pathLst>
                <a:path w="276" h="19">
                  <a:moveTo>
                    <a:pt x="0" y="0"/>
                  </a:moveTo>
                  <a:lnTo>
                    <a:pt x="276" y="0"/>
                  </a:lnTo>
                  <a:lnTo>
                    <a:pt x="276" y="19"/>
                  </a:lnTo>
                </a:path>
              </a:pathLst>
            </a:custGeom>
            <a:noFill/>
            <a:ln w="15875">
              <a:solidFill>
                <a:srgbClr val="000000"/>
              </a:solidFill>
              <a:round/>
            </a:ln>
          </p:spPr>
          <p:style>
            <a:lnRef idx="0"/>
            <a:fillRef idx="0"/>
            <a:effectRef idx="0"/>
            <a:fontRef idx="minor"/>
          </p:style>
        </p:sp>
        <p:sp>
          <p:nvSpPr>
            <p:cNvPr id="395" name="Line 15"/>
            <p:cNvSpPr/>
            <p:nvPr/>
          </p:nvSpPr>
          <p:spPr>
            <a:xfrm>
              <a:off x="7004880" y="3882960"/>
              <a:ext cx="2160" cy="553320"/>
            </a:xfrm>
            <a:prstGeom prst="line">
              <a:avLst/>
            </a:prstGeom>
            <a:ln w="15875">
              <a:solidFill>
                <a:srgbClr val="000000"/>
              </a:solidFill>
              <a:round/>
            </a:ln>
          </p:spPr>
          <p:style>
            <a:lnRef idx="0"/>
            <a:fillRef idx="0"/>
            <a:effectRef idx="0"/>
            <a:fontRef idx="minor"/>
          </p:style>
        </p:sp>
        <p:sp>
          <p:nvSpPr>
            <p:cNvPr id="396" name="Line 16"/>
            <p:cNvSpPr/>
            <p:nvPr/>
          </p:nvSpPr>
          <p:spPr>
            <a:xfrm>
              <a:off x="5032080" y="3882960"/>
              <a:ext cx="2160" cy="553320"/>
            </a:xfrm>
            <a:prstGeom prst="line">
              <a:avLst/>
            </a:prstGeom>
            <a:ln w="15875">
              <a:solidFill>
                <a:srgbClr val="000000"/>
              </a:solidFill>
              <a:round/>
            </a:ln>
          </p:spPr>
          <p:style>
            <a:lnRef idx="0"/>
            <a:fillRef idx="0"/>
            <a:effectRef idx="0"/>
            <a:fontRef idx="minor"/>
          </p:style>
        </p:sp>
        <p:sp>
          <p:nvSpPr>
            <p:cNvPr id="397" name="Rectangle 17"/>
            <p:cNvSpPr/>
            <p:nvPr/>
          </p:nvSpPr>
          <p:spPr>
            <a:xfrm>
              <a:off x="6205320" y="3503880"/>
              <a:ext cx="482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a:t>
              </a:r>
              <a:endParaRPr b="0" lang="en-IN" sz="1100" spc="-1" strike="noStrike">
                <a:latin typeface="Arial"/>
              </a:endParaRPr>
            </a:p>
          </p:txBody>
        </p:sp>
        <p:sp>
          <p:nvSpPr>
            <p:cNvPr id="398" name="Rectangle 18"/>
            <p:cNvSpPr/>
            <p:nvPr/>
          </p:nvSpPr>
          <p:spPr>
            <a:xfrm>
              <a:off x="6302520" y="3503880"/>
              <a:ext cx="1015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N</a:t>
              </a:r>
              <a:endParaRPr b="0" lang="en-IN" sz="1100" spc="-1" strike="noStrike">
                <a:latin typeface="Arial"/>
              </a:endParaRPr>
            </a:p>
          </p:txBody>
        </p:sp>
        <p:sp>
          <p:nvSpPr>
            <p:cNvPr id="399" name="Rectangle 19"/>
            <p:cNvSpPr/>
            <p:nvPr/>
          </p:nvSpPr>
          <p:spPr>
            <a:xfrm>
              <a:off x="6447600" y="3503880"/>
              <a:ext cx="8640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T</a:t>
              </a:r>
              <a:endParaRPr b="0" lang="en-IN" sz="1100" spc="-1" strike="noStrike">
                <a:latin typeface="Arial"/>
              </a:endParaRPr>
            </a:p>
          </p:txBody>
        </p:sp>
        <p:sp>
          <p:nvSpPr>
            <p:cNvPr id="400" name="Rectangle 20"/>
            <p:cNvSpPr/>
            <p:nvPr/>
          </p:nvSpPr>
          <p:spPr>
            <a:xfrm>
              <a:off x="6576120" y="3503880"/>
              <a:ext cx="9396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R</a:t>
              </a:r>
              <a:endParaRPr b="0" lang="en-IN" sz="1100" spc="-1" strike="noStrike">
                <a:latin typeface="Arial"/>
              </a:endParaRPr>
            </a:p>
          </p:txBody>
        </p:sp>
        <p:sp>
          <p:nvSpPr>
            <p:cNvPr id="401" name="Line 21"/>
            <p:cNvSpPr/>
            <p:nvPr/>
          </p:nvSpPr>
          <p:spPr>
            <a:xfrm flipH="1">
              <a:off x="6219720" y="3530880"/>
              <a:ext cx="446040" cy="2880"/>
            </a:xfrm>
            <a:prstGeom prst="line">
              <a:avLst/>
            </a:prstGeom>
            <a:ln w="15875">
              <a:solidFill>
                <a:srgbClr val="000000"/>
              </a:solidFill>
              <a:round/>
            </a:ln>
          </p:spPr>
          <p:style>
            <a:lnRef idx="0"/>
            <a:fillRef idx="0"/>
            <a:effectRef idx="0"/>
            <a:fontRef idx="minor"/>
          </p:style>
        </p:sp>
        <p:sp>
          <p:nvSpPr>
            <p:cNvPr id="402" name="Rectangle 22"/>
            <p:cNvSpPr/>
            <p:nvPr/>
          </p:nvSpPr>
          <p:spPr>
            <a:xfrm>
              <a:off x="3739680" y="4845600"/>
              <a:ext cx="3301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INTA</a:t>
              </a:r>
              <a:endParaRPr b="0" lang="en-IN" sz="1100" spc="-1" strike="noStrike">
                <a:latin typeface="Arial"/>
              </a:endParaRPr>
            </a:p>
          </p:txBody>
        </p:sp>
        <p:sp>
          <p:nvSpPr>
            <p:cNvPr id="403" name="Rectangle 23"/>
            <p:cNvSpPr/>
            <p:nvPr/>
          </p:nvSpPr>
          <p:spPr>
            <a:xfrm>
              <a:off x="6410160" y="4436640"/>
              <a:ext cx="1165320" cy="727560"/>
            </a:xfrm>
            <a:prstGeom prst="rect">
              <a:avLst/>
            </a:prstGeom>
            <a:noFill/>
            <a:ln w="15875">
              <a:solidFill>
                <a:srgbClr val="c00000"/>
              </a:solidFill>
              <a:miter/>
            </a:ln>
          </p:spPr>
          <p:style>
            <a:lnRef idx="0"/>
            <a:fillRef idx="0"/>
            <a:effectRef idx="0"/>
            <a:fontRef idx="minor"/>
          </p:style>
        </p:sp>
        <p:sp>
          <p:nvSpPr>
            <p:cNvPr id="404" name="Line 24"/>
            <p:cNvSpPr/>
            <p:nvPr/>
          </p:nvSpPr>
          <p:spPr>
            <a:xfrm flipH="1">
              <a:off x="7575480" y="4815360"/>
              <a:ext cx="361080" cy="2880"/>
            </a:xfrm>
            <a:prstGeom prst="line">
              <a:avLst/>
            </a:prstGeom>
            <a:ln w="15875">
              <a:solidFill>
                <a:srgbClr val="000000"/>
              </a:solidFill>
              <a:round/>
            </a:ln>
          </p:spPr>
          <p:style>
            <a:lnRef idx="0"/>
            <a:fillRef idx="0"/>
            <a:effectRef idx="0"/>
            <a:fontRef idx="minor"/>
          </p:style>
        </p:sp>
        <p:sp>
          <p:nvSpPr>
            <p:cNvPr id="405" name="Freeform 25"/>
            <p:cNvSpPr/>
            <p:nvPr/>
          </p:nvSpPr>
          <p:spPr>
            <a:xfrm>
              <a:off x="8636400" y="4758480"/>
              <a:ext cx="126360" cy="8676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06" name="Freeform 26"/>
            <p:cNvSpPr/>
            <p:nvPr/>
          </p:nvSpPr>
          <p:spPr>
            <a:xfrm>
              <a:off x="8636400" y="4758480"/>
              <a:ext cx="126360" cy="8676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07" name="Line 27"/>
            <p:cNvSpPr/>
            <p:nvPr/>
          </p:nvSpPr>
          <p:spPr>
            <a:xfrm flipH="1">
              <a:off x="8424000" y="4815360"/>
              <a:ext cx="190440" cy="2880"/>
            </a:xfrm>
            <a:prstGeom prst="line">
              <a:avLst/>
            </a:prstGeom>
            <a:ln w="15875">
              <a:solidFill>
                <a:srgbClr val="000000"/>
              </a:solidFill>
              <a:round/>
            </a:ln>
          </p:spPr>
          <p:style>
            <a:lnRef idx="0"/>
            <a:fillRef idx="0"/>
            <a:effectRef idx="0"/>
            <a:fontRef idx="minor"/>
          </p:style>
        </p:sp>
        <p:sp>
          <p:nvSpPr>
            <p:cNvPr id="408" name="Freeform 28"/>
            <p:cNvSpPr/>
            <p:nvPr/>
          </p:nvSpPr>
          <p:spPr>
            <a:xfrm>
              <a:off x="8275680" y="4785480"/>
              <a:ext cx="43200" cy="59760"/>
            </a:xfrm>
            <a:custGeom>
              <a:avLst/>
              <a:gdLst/>
              <a:ahLst/>
              <a:rect l="l" t="t" r="r" b="b"/>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ln>
          </p:spPr>
          <p:style>
            <a:lnRef idx="0"/>
            <a:fillRef idx="0"/>
            <a:effectRef idx="0"/>
            <a:fontRef idx="minor"/>
          </p:style>
        </p:sp>
        <p:sp>
          <p:nvSpPr>
            <p:cNvPr id="409" name="Freeform 29"/>
            <p:cNvSpPr/>
            <p:nvPr/>
          </p:nvSpPr>
          <p:spPr>
            <a:xfrm>
              <a:off x="8297640" y="4785480"/>
              <a:ext cx="21600" cy="29880"/>
            </a:xfrm>
            <a:custGeom>
              <a:avLst/>
              <a:gdLst/>
              <a:ahLst/>
              <a:rect l="l" t="t" r="r" b="b"/>
              <a:pathLst>
                <a:path w="1" h="1">
                  <a:moveTo>
                    <a:pt x="1" y="0"/>
                  </a:moveTo>
                  <a:lnTo>
                    <a:pt x="0" y="0"/>
                  </a:lnTo>
                  <a:lnTo>
                    <a:pt x="0" y="1"/>
                  </a:lnTo>
                  <a:lnTo>
                    <a:pt x="1" y="0"/>
                  </a:lnTo>
                </a:path>
              </a:pathLst>
            </a:custGeom>
            <a:noFill/>
            <a:ln w="15875">
              <a:solidFill>
                <a:srgbClr val="000000"/>
              </a:solidFill>
              <a:round/>
            </a:ln>
          </p:spPr>
          <p:style>
            <a:lnRef idx="0"/>
            <a:fillRef idx="0"/>
            <a:effectRef idx="0"/>
            <a:fontRef idx="minor"/>
          </p:style>
        </p:sp>
        <p:sp>
          <p:nvSpPr>
            <p:cNvPr id="410" name="Freeform 30"/>
            <p:cNvSpPr/>
            <p:nvPr/>
          </p:nvSpPr>
          <p:spPr>
            <a:xfrm>
              <a:off x="8170560" y="4785480"/>
              <a:ext cx="41040" cy="59760"/>
            </a:xfrm>
            <a:custGeom>
              <a:avLst/>
              <a:gdLst/>
              <a:ahLst/>
              <a:rect l="l" t="t" r="r" b="b"/>
              <a:pathLst>
                <a:path w="19" h="20">
                  <a:moveTo>
                    <a:pt x="10" y="10"/>
                  </a:moveTo>
                  <a:lnTo>
                    <a:pt x="19" y="10"/>
                  </a:lnTo>
                  <a:lnTo>
                    <a:pt x="19" y="0"/>
                  </a:lnTo>
                  <a:lnTo>
                    <a:pt x="10" y="0"/>
                  </a:lnTo>
                  <a:lnTo>
                    <a:pt x="0" y="0"/>
                  </a:lnTo>
                  <a:lnTo>
                    <a:pt x="0" y="10"/>
                  </a:lnTo>
                  <a:lnTo>
                    <a:pt x="0" y="20"/>
                  </a:lnTo>
                  <a:lnTo>
                    <a:pt x="10" y="20"/>
                  </a:lnTo>
                  <a:lnTo>
                    <a:pt x="19" y="20"/>
                  </a:lnTo>
                  <a:lnTo>
                    <a:pt x="19" y="10"/>
                  </a:lnTo>
                  <a:lnTo>
                    <a:pt x="10" y="10"/>
                  </a:lnTo>
                  <a:close/>
                </a:path>
              </a:pathLst>
            </a:custGeom>
            <a:solidFill>
              <a:srgbClr val="000000"/>
            </a:solidFill>
            <a:ln w="0">
              <a:solidFill>
                <a:srgbClr val="000000"/>
              </a:solidFill>
            </a:ln>
          </p:spPr>
          <p:style>
            <a:lnRef idx="0"/>
            <a:fillRef idx="0"/>
            <a:effectRef idx="0"/>
            <a:fontRef idx="minor"/>
          </p:style>
        </p:sp>
        <p:sp>
          <p:nvSpPr>
            <p:cNvPr id="411" name="Freeform 31"/>
            <p:cNvSpPr/>
            <p:nvPr/>
          </p:nvSpPr>
          <p:spPr>
            <a:xfrm>
              <a:off x="8192520" y="4785480"/>
              <a:ext cx="19440" cy="29880"/>
            </a:xfrm>
            <a:custGeom>
              <a:avLst/>
              <a:gdLst/>
              <a:ahLst/>
              <a:rect l="l" t="t" r="r" b="b"/>
              <a:pathLst>
                <a:path w="1" h="1">
                  <a:moveTo>
                    <a:pt x="1" y="0"/>
                  </a:moveTo>
                  <a:lnTo>
                    <a:pt x="0" y="0"/>
                  </a:lnTo>
                  <a:lnTo>
                    <a:pt x="0" y="1"/>
                  </a:lnTo>
                  <a:lnTo>
                    <a:pt x="1" y="0"/>
                  </a:lnTo>
                </a:path>
              </a:pathLst>
            </a:custGeom>
            <a:noFill/>
            <a:ln w="15875">
              <a:solidFill>
                <a:srgbClr val="000000"/>
              </a:solidFill>
              <a:round/>
            </a:ln>
          </p:spPr>
          <p:style>
            <a:lnRef idx="0"/>
            <a:fillRef idx="0"/>
            <a:effectRef idx="0"/>
            <a:fontRef idx="minor"/>
          </p:style>
        </p:sp>
        <p:sp>
          <p:nvSpPr>
            <p:cNvPr id="412" name="Freeform 32"/>
            <p:cNvSpPr/>
            <p:nvPr/>
          </p:nvSpPr>
          <p:spPr>
            <a:xfrm>
              <a:off x="8063640" y="4785480"/>
              <a:ext cx="43200" cy="59760"/>
            </a:xfrm>
            <a:custGeom>
              <a:avLst/>
              <a:gdLst/>
              <a:ahLst/>
              <a:rect l="l" t="t" r="r" b="b"/>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ln>
          </p:spPr>
          <p:style>
            <a:lnRef idx="0"/>
            <a:fillRef idx="0"/>
            <a:effectRef idx="0"/>
            <a:fontRef idx="minor"/>
          </p:style>
        </p:sp>
        <p:sp>
          <p:nvSpPr>
            <p:cNvPr id="413" name="Freeform 33"/>
            <p:cNvSpPr/>
            <p:nvPr/>
          </p:nvSpPr>
          <p:spPr>
            <a:xfrm>
              <a:off x="8063640" y="4785480"/>
              <a:ext cx="21600" cy="29880"/>
            </a:xfrm>
            <a:custGeom>
              <a:avLst/>
              <a:gdLst/>
              <a:ahLst/>
              <a:rect l="l" t="t" r="r" b="b"/>
              <a:pathLst>
                <a:path w="1" h="1">
                  <a:moveTo>
                    <a:pt x="1" y="0"/>
                  </a:moveTo>
                  <a:lnTo>
                    <a:pt x="0" y="0"/>
                  </a:lnTo>
                  <a:lnTo>
                    <a:pt x="0" y="1"/>
                  </a:lnTo>
                  <a:lnTo>
                    <a:pt x="1" y="0"/>
                  </a:lnTo>
                </a:path>
              </a:pathLst>
            </a:custGeom>
            <a:noFill/>
            <a:ln w="15875">
              <a:solidFill>
                <a:srgbClr val="000000"/>
              </a:solidFill>
              <a:round/>
            </a:ln>
          </p:spPr>
          <p:style>
            <a:lnRef idx="0"/>
            <a:fillRef idx="0"/>
            <a:effectRef idx="0"/>
            <a:fontRef idx="minor"/>
          </p:style>
        </p:sp>
        <p:sp>
          <p:nvSpPr>
            <p:cNvPr id="414" name="Rectangle 34"/>
            <p:cNvSpPr/>
            <p:nvPr/>
          </p:nvSpPr>
          <p:spPr>
            <a:xfrm>
              <a:off x="9093240" y="4641120"/>
              <a:ext cx="3956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a:t>
              </a:r>
              <a:endParaRPr b="0" lang="en-IN" sz="1100" spc="-1" strike="noStrike">
                <a:latin typeface="Arial"/>
              </a:endParaRPr>
            </a:p>
          </p:txBody>
        </p:sp>
        <p:sp>
          <p:nvSpPr>
            <p:cNvPr id="415" name="Rectangle 35"/>
            <p:cNvSpPr/>
            <p:nvPr/>
          </p:nvSpPr>
          <p:spPr>
            <a:xfrm>
              <a:off x="9667800" y="4641120"/>
              <a:ext cx="7128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100" spc="-1" strike="noStrike">
                  <a:solidFill>
                    <a:srgbClr val="000000"/>
                  </a:solidFill>
                  <a:latin typeface="Times New Roman"/>
                </a:rPr>
                <a:t>n</a:t>
              </a:r>
              <a:endParaRPr b="0" lang="en-IN" sz="1100" spc="-1" strike="noStrike">
                <a:latin typeface="Arial"/>
              </a:endParaRPr>
            </a:p>
          </p:txBody>
        </p:sp>
        <p:sp>
          <p:nvSpPr>
            <p:cNvPr id="416" name="Rectangle 36"/>
            <p:cNvSpPr/>
            <p:nvPr/>
          </p:nvSpPr>
          <p:spPr>
            <a:xfrm>
              <a:off x="8785080" y="4436640"/>
              <a:ext cx="1165320" cy="727560"/>
            </a:xfrm>
            <a:prstGeom prst="rect">
              <a:avLst/>
            </a:prstGeom>
            <a:noFill/>
            <a:ln w="15875">
              <a:solidFill>
                <a:srgbClr val="c00000"/>
              </a:solidFill>
              <a:miter/>
            </a:ln>
          </p:spPr>
          <p:style>
            <a:lnRef idx="0"/>
            <a:fillRef idx="0"/>
            <a:effectRef idx="0"/>
            <a:fontRef idx="minor"/>
          </p:style>
        </p:sp>
        <p:sp>
          <p:nvSpPr>
            <p:cNvPr id="417" name="Rectangle 37"/>
            <p:cNvSpPr/>
            <p:nvPr/>
          </p:nvSpPr>
          <p:spPr>
            <a:xfrm>
              <a:off x="4786920" y="4641120"/>
              <a:ext cx="5011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 1</a:t>
              </a:r>
              <a:endParaRPr b="0" lang="en-IN" sz="1100" spc="-1" strike="noStrike">
                <a:latin typeface="Arial"/>
              </a:endParaRPr>
            </a:p>
          </p:txBody>
        </p:sp>
        <p:sp>
          <p:nvSpPr>
            <p:cNvPr id="418" name="Rectangle 38"/>
            <p:cNvSpPr/>
            <p:nvPr/>
          </p:nvSpPr>
          <p:spPr>
            <a:xfrm>
              <a:off x="4439880" y="4436640"/>
              <a:ext cx="1165320" cy="727560"/>
            </a:xfrm>
            <a:prstGeom prst="rect">
              <a:avLst/>
            </a:prstGeom>
            <a:noFill/>
            <a:ln w="15875">
              <a:solidFill>
                <a:srgbClr val="c00000"/>
              </a:solidFill>
              <a:miter/>
            </a:ln>
          </p:spPr>
          <p:style>
            <a:lnRef idx="0"/>
            <a:fillRef idx="0"/>
            <a:effectRef idx="0"/>
            <a:fontRef idx="minor"/>
          </p:style>
        </p:sp>
        <p:sp>
          <p:nvSpPr>
            <p:cNvPr id="419" name="Rectangle 39"/>
            <p:cNvSpPr/>
            <p:nvPr/>
          </p:nvSpPr>
          <p:spPr>
            <a:xfrm>
              <a:off x="2615760" y="3503880"/>
              <a:ext cx="740880" cy="1660320"/>
            </a:xfrm>
            <a:prstGeom prst="rect">
              <a:avLst/>
            </a:prstGeom>
            <a:noFill/>
            <a:ln w="15875">
              <a:solidFill>
                <a:srgbClr val="c00000"/>
              </a:solidFill>
              <a:miter/>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Arrangement of Priority Groups</a:t>
            </a:r>
            <a:endParaRPr b="0" lang="en-US" sz="4400" spc="-1" strike="noStrike">
              <a:solidFill>
                <a:srgbClr val="000000"/>
              </a:solidFill>
              <a:latin typeface="Calibri"/>
            </a:endParaRPr>
          </a:p>
        </p:txBody>
      </p:sp>
      <p:grpSp>
        <p:nvGrpSpPr>
          <p:cNvPr id="421" name="Group 4"/>
          <p:cNvGrpSpPr/>
          <p:nvPr/>
        </p:nvGrpSpPr>
        <p:grpSpPr>
          <a:xfrm>
            <a:off x="2003400" y="2778120"/>
            <a:ext cx="7987680" cy="3250440"/>
            <a:chOff x="2003400" y="2778120"/>
            <a:chExt cx="7987680" cy="3250440"/>
          </a:xfrm>
        </p:grpSpPr>
        <p:sp>
          <p:nvSpPr>
            <p:cNvPr id="422" name="Rectangle 5"/>
            <p:cNvSpPr/>
            <p:nvPr/>
          </p:nvSpPr>
          <p:spPr>
            <a:xfrm>
              <a:off x="2003400" y="3074040"/>
              <a:ext cx="1845360" cy="2278800"/>
            </a:xfrm>
            <a:prstGeom prst="rect">
              <a:avLst/>
            </a:prstGeom>
            <a:solidFill>
              <a:srgbClr val="ff9f9f"/>
            </a:solidFill>
            <a:ln w="0">
              <a:solidFill>
                <a:srgbClr val="c00000"/>
              </a:solidFill>
            </a:ln>
          </p:spPr>
          <p:style>
            <a:lnRef idx="0"/>
            <a:fillRef idx="0"/>
            <a:effectRef idx="0"/>
            <a:fontRef idx="minor"/>
          </p:style>
        </p:sp>
        <p:sp>
          <p:nvSpPr>
            <p:cNvPr id="423" name="Rectangle 6"/>
            <p:cNvSpPr/>
            <p:nvPr/>
          </p:nvSpPr>
          <p:spPr>
            <a:xfrm>
              <a:off x="2003400" y="3074040"/>
              <a:ext cx="1845360" cy="2278800"/>
            </a:xfrm>
            <a:prstGeom prst="rect">
              <a:avLst/>
            </a:prstGeom>
            <a:noFill/>
            <a:ln w="15875">
              <a:solidFill>
                <a:srgbClr val="c00000"/>
              </a:solidFill>
              <a:miter/>
            </a:ln>
          </p:spPr>
          <p:style>
            <a:lnRef idx="0"/>
            <a:fillRef idx="0"/>
            <a:effectRef idx="0"/>
            <a:fontRef idx="minor"/>
          </p:style>
        </p:sp>
        <p:sp>
          <p:nvSpPr>
            <p:cNvPr id="424" name="Line 7"/>
            <p:cNvSpPr/>
            <p:nvPr/>
          </p:nvSpPr>
          <p:spPr>
            <a:xfrm flipV="1">
              <a:off x="2003400" y="3074040"/>
              <a:ext cx="2160" cy="2279160"/>
            </a:xfrm>
            <a:prstGeom prst="line">
              <a:avLst/>
            </a:prstGeom>
            <a:ln w="15875">
              <a:solidFill>
                <a:srgbClr val="b2ffff"/>
              </a:solidFill>
              <a:round/>
            </a:ln>
          </p:spPr>
          <p:style>
            <a:lnRef idx="0"/>
            <a:fillRef idx="0"/>
            <a:effectRef idx="0"/>
            <a:fontRef idx="minor"/>
          </p:style>
        </p:sp>
        <p:sp>
          <p:nvSpPr>
            <p:cNvPr id="425" name="Line 8"/>
            <p:cNvSpPr/>
            <p:nvPr/>
          </p:nvSpPr>
          <p:spPr>
            <a:xfrm flipV="1">
              <a:off x="2003400" y="3074040"/>
              <a:ext cx="2160" cy="2279160"/>
            </a:xfrm>
            <a:prstGeom prst="line">
              <a:avLst/>
            </a:prstGeom>
            <a:ln w="15875">
              <a:solidFill>
                <a:srgbClr val="c00000"/>
              </a:solidFill>
              <a:round/>
            </a:ln>
          </p:spPr>
          <p:style>
            <a:lnRef idx="0"/>
            <a:fillRef idx="0"/>
            <a:effectRef idx="0"/>
            <a:fontRef idx="minor"/>
          </p:style>
        </p:sp>
        <p:sp>
          <p:nvSpPr>
            <p:cNvPr id="426" name="Freeform 9"/>
            <p:cNvSpPr/>
            <p:nvPr/>
          </p:nvSpPr>
          <p:spPr>
            <a:xfrm>
              <a:off x="5883120" y="448704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27" name="Freeform 10"/>
            <p:cNvSpPr/>
            <p:nvPr/>
          </p:nvSpPr>
          <p:spPr>
            <a:xfrm>
              <a:off x="5883120" y="433908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28" name="Freeform 11"/>
            <p:cNvSpPr/>
            <p:nvPr/>
          </p:nvSpPr>
          <p:spPr>
            <a:xfrm>
              <a:off x="5883120" y="421272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29" name="Freeform 12"/>
            <p:cNvSpPr/>
            <p:nvPr/>
          </p:nvSpPr>
          <p:spPr>
            <a:xfrm>
              <a:off x="7704720" y="3707640"/>
              <a:ext cx="140040" cy="6264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30" name="Freeform 13"/>
            <p:cNvSpPr/>
            <p:nvPr/>
          </p:nvSpPr>
          <p:spPr>
            <a:xfrm>
              <a:off x="7704720" y="3707640"/>
              <a:ext cx="140040" cy="62640"/>
            </a:xfrm>
            <a:custGeom>
              <a:avLst/>
              <a:gdLst/>
              <a:ahLst/>
              <a:rect l="l" t="t" r="r" b="b"/>
              <a:pathLst>
                <a:path w="59" h="29">
                  <a:moveTo>
                    <a:pt x="0" y="29"/>
                  </a:moveTo>
                  <a:lnTo>
                    <a:pt x="59"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31" name="Line 14"/>
            <p:cNvSpPr/>
            <p:nvPr/>
          </p:nvSpPr>
          <p:spPr>
            <a:xfrm flipH="1">
              <a:off x="6528240" y="3749040"/>
              <a:ext cx="1176480" cy="2160"/>
            </a:xfrm>
            <a:prstGeom prst="line">
              <a:avLst/>
            </a:prstGeom>
            <a:ln w="15875">
              <a:solidFill>
                <a:srgbClr val="000000"/>
              </a:solidFill>
              <a:round/>
            </a:ln>
          </p:spPr>
          <p:style>
            <a:lnRef idx="0"/>
            <a:fillRef idx="0"/>
            <a:effectRef idx="0"/>
            <a:fontRef idx="minor"/>
          </p:style>
        </p:sp>
        <p:sp>
          <p:nvSpPr>
            <p:cNvPr id="432" name="Rectangle 15"/>
            <p:cNvSpPr/>
            <p:nvPr/>
          </p:nvSpPr>
          <p:spPr>
            <a:xfrm>
              <a:off x="5702760" y="3622680"/>
              <a:ext cx="3956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a:t>
              </a:r>
              <a:endParaRPr b="0" lang="en-IN" sz="1100" spc="-1" strike="noStrike">
                <a:latin typeface="Arial"/>
              </a:endParaRPr>
            </a:p>
          </p:txBody>
        </p:sp>
        <p:sp>
          <p:nvSpPr>
            <p:cNvPr id="433" name="Rectangle 16"/>
            <p:cNvSpPr/>
            <p:nvPr/>
          </p:nvSpPr>
          <p:spPr>
            <a:xfrm>
              <a:off x="8334360" y="3622680"/>
              <a:ext cx="3956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a:t>
              </a:r>
              <a:endParaRPr b="0" lang="en-IN" sz="1100" spc="-1" strike="noStrike">
                <a:latin typeface="Arial"/>
              </a:endParaRPr>
            </a:p>
          </p:txBody>
        </p:sp>
        <p:sp>
          <p:nvSpPr>
            <p:cNvPr id="434" name="Freeform 17"/>
            <p:cNvSpPr/>
            <p:nvPr/>
          </p:nvSpPr>
          <p:spPr>
            <a:xfrm>
              <a:off x="9807840" y="5312160"/>
              <a:ext cx="137880" cy="6264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35" name="Freeform 18"/>
            <p:cNvSpPr/>
            <p:nvPr/>
          </p:nvSpPr>
          <p:spPr>
            <a:xfrm>
              <a:off x="9807840" y="5312160"/>
              <a:ext cx="137880" cy="6264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36" name="Line 19"/>
            <p:cNvSpPr/>
            <p:nvPr/>
          </p:nvSpPr>
          <p:spPr>
            <a:xfrm flipH="1">
              <a:off x="9159840" y="5353200"/>
              <a:ext cx="647640" cy="2160"/>
            </a:xfrm>
            <a:prstGeom prst="line">
              <a:avLst/>
            </a:prstGeom>
            <a:ln w="15875">
              <a:solidFill>
                <a:srgbClr val="000000"/>
              </a:solidFill>
              <a:round/>
            </a:ln>
          </p:spPr>
          <p:style>
            <a:lnRef idx="0"/>
            <a:fillRef idx="0"/>
            <a:effectRef idx="0"/>
            <a:fontRef idx="minor"/>
          </p:style>
        </p:sp>
        <p:sp>
          <p:nvSpPr>
            <p:cNvPr id="437" name="Freeform 20"/>
            <p:cNvSpPr/>
            <p:nvPr/>
          </p:nvSpPr>
          <p:spPr>
            <a:xfrm>
              <a:off x="9807840" y="3707640"/>
              <a:ext cx="137880" cy="6264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38" name="Freeform 21"/>
            <p:cNvSpPr/>
            <p:nvPr/>
          </p:nvSpPr>
          <p:spPr>
            <a:xfrm>
              <a:off x="9807840" y="3707640"/>
              <a:ext cx="137880" cy="6264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39" name="Line 22"/>
            <p:cNvSpPr/>
            <p:nvPr/>
          </p:nvSpPr>
          <p:spPr>
            <a:xfrm flipH="1">
              <a:off x="9159840" y="3749040"/>
              <a:ext cx="647640" cy="2160"/>
            </a:xfrm>
            <a:prstGeom prst="line">
              <a:avLst/>
            </a:prstGeom>
            <a:ln w="15875">
              <a:solidFill>
                <a:srgbClr val="000000"/>
              </a:solidFill>
              <a:round/>
            </a:ln>
          </p:spPr>
          <p:style>
            <a:lnRef idx="0"/>
            <a:fillRef idx="0"/>
            <a:effectRef idx="0"/>
            <a:fontRef idx="minor"/>
          </p:style>
        </p:sp>
        <p:sp>
          <p:nvSpPr>
            <p:cNvPr id="440" name="Freeform 23"/>
            <p:cNvSpPr/>
            <p:nvPr/>
          </p:nvSpPr>
          <p:spPr>
            <a:xfrm>
              <a:off x="7704720" y="5312160"/>
              <a:ext cx="140040" cy="6264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41" name="Freeform 24"/>
            <p:cNvSpPr/>
            <p:nvPr/>
          </p:nvSpPr>
          <p:spPr>
            <a:xfrm>
              <a:off x="7704720" y="5312160"/>
              <a:ext cx="140040" cy="62640"/>
            </a:xfrm>
            <a:custGeom>
              <a:avLst/>
              <a:gdLst/>
              <a:ahLst/>
              <a:rect l="l" t="t" r="r" b="b"/>
              <a:pathLst>
                <a:path w="59" h="29">
                  <a:moveTo>
                    <a:pt x="0" y="29"/>
                  </a:moveTo>
                  <a:lnTo>
                    <a:pt x="59"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42" name="Line 25"/>
            <p:cNvSpPr/>
            <p:nvPr/>
          </p:nvSpPr>
          <p:spPr>
            <a:xfrm flipH="1">
              <a:off x="6528240" y="5353200"/>
              <a:ext cx="1176480" cy="2160"/>
            </a:xfrm>
            <a:prstGeom prst="line">
              <a:avLst/>
            </a:prstGeom>
            <a:ln w="15875">
              <a:solidFill>
                <a:srgbClr val="000000"/>
              </a:solidFill>
              <a:round/>
            </a:ln>
          </p:spPr>
          <p:style>
            <a:lnRef idx="0"/>
            <a:fillRef idx="0"/>
            <a:effectRef idx="0"/>
            <a:fontRef idx="minor"/>
          </p:style>
        </p:sp>
        <p:sp>
          <p:nvSpPr>
            <p:cNvPr id="443" name="Line 26"/>
            <p:cNvSpPr/>
            <p:nvPr/>
          </p:nvSpPr>
          <p:spPr>
            <a:xfrm>
              <a:off x="5882760" y="4678560"/>
              <a:ext cx="2520" cy="400320"/>
            </a:xfrm>
            <a:prstGeom prst="line">
              <a:avLst/>
            </a:prstGeom>
            <a:ln w="15875">
              <a:solidFill>
                <a:srgbClr val="000000"/>
              </a:solidFill>
              <a:round/>
            </a:ln>
          </p:spPr>
          <p:style>
            <a:lnRef idx="0"/>
            <a:fillRef idx="0"/>
            <a:effectRef idx="0"/>
            <a:fontRef idx="minor"/>
          </p:style>
        </p:sp>
        <p:sp>
          <p:nvSpPr>
            <p:cNvPr id="444" name="Line 27"/>
            <p:cNvSpPr/>
            <p:nvPr/>
          </p:nvSpPr>
          <p:spPr>
            <a:xfrm>
              <a:off x="5882760" y="3074040"/>
              <a:ext cx="2520" cy="400680"/>
            </a:xfrm>
            <a:prstGeom prst="line">
              <a:avLst/>
            </a:prstGeom>
            <a:ln w="15875">
              <a:solidFill>
                <a:srgbClr val="000000"/>
              </a:solidFill>
              <a:round/>
            </a:ln>
          </p:spPr>
          <p:style>
            <a:lnRef idx="0"/>
            <a:fillRef idx="0"/>
            <a:effectRef idx="0"/>
            <a:fontRef idx="minor"/>
          </p:style>
        </p:sp>
        <p:sp>
          <p:nvSpPr>
            <p:cNvPr id="445" name="Line 28"/>
            <p:cNvSpPr/>
            <p:nvPr/>
          </p:nvSpPr>
          <p:spPr>
            <a:xfrm>
              <a:off x="8514360" y="3074040"/>
              <a:ext cx="2520" cy="400680"/>
            </a:xfrm>
            <a:prstGeom prst="line">
              <a:avLst/>
            </a:prstGeom>
            <a:ln w="15875">
              <a:solidFill>
                <a:srgbClr val="000000"/>
              </a:solidFill>
              <a:round/>
            </a:ln>
          </p:spPr>
          <p:style>
            <a:lnRef idx="0"/>
            <a:fillRef idx="0"/>
            <a:effectRef idx="0"/>
            <a:fontRef idx="minor"/>
          </p:style>
        </p:sp>
        <p:sp>
          <p:nvSpPr>
            <p:cNvPr id="446" name="Line 29"/>
            <p:cNvSpPr/>
            <p:nvPr/>
          </p:nvSpPr>
          <p:spPr>
            <a:xfrm>
              <a:off x="8514360" y="4678560"/>
              <a:ext cx="2520" cy="400320"/>
            </a:xfrm>
            <a:prstGeom prst="line">
              <a:avLst/>
            </a:prstGeom>
            <a:ln w="15875">
              <a:solidFill>
                <a:srgbClr val="000000"/>
              </a:solidFill>
              <a:round/>
            </a:ln>
          </p:spPr>
          <p:style>
            <a:lnRef idx="0"/>
            <a:fillRef idx="0"/>
            <a:effectRef idx="0"/>
            <a:fontRef idx="minor"/>
          </p:style>
        </p:sp>
        <p:sp>
          <p:nvSpPr>
            <p:cNvPr id="447" name="Freeform 30"/>
            <p:cNvSpPr/>
            <p:nvPr/>
          </p:nvSpPr>
          <p:spPr>
            <a:xfrm>
              <a:off x="3434760" y="4656960"/>
              <a:ext cx="137880" cy="41040"/>
            </a:xfrm>
            <a:custGeom>
              <a:avLst/>
              <a:gdLst/>
              <a:ahLst/>
              <a:rect l="l" t="t" r="r" b="b"/>
              <a:pathLst>
                <a:path w="6" h="2">
                  <a:moveTo>
                    <a:pt x="6" y="0"/>
                  </a:moveTo>
                  <a:lnTo>
                    <a:pt x="0" y="1"/>
                  </a:lnTo>
                  <a:lnTo>
                    <a:pt x="6" y="2"/>
                  </a:lnTo>
                  <a:lnTo>
                    <a:pt x="6" y="1"/>
                  </a:lnTo>
                  <a:lnTo>
                    <a:pt x="6" y="0"/>
                  </a:lnTo>
                </a:path>
              </a:pathLst>
            </a:custGeom>
            <a:noFill/>
            <a:ln w="15875">
              <a:solidFill>
                <a:srgbClr val="000000"/>
              </a:solidFill>
              <a:round/>
            </a:ln>
          </p:spPr>
          <p:style>
            <a:lnRef idx="0"/>
            <a:fillRef idx="0"/>
            <a:effectRef idx="0"/>
            <a:fontRef idx="minor"/>
          </p:style>
        </p:sp>
        <p:sp>
          <p:nvSpPr>
            <p:cNvPr id="448" name="Freeform 31"/>
            <p:cNvSpPr/>
            <p:nvPr/>
          </p:nvSpPr>
          <p:spPr>
            <a:xfrm>
              <a:off x="3434760" y="4656960"/>
              <a:ext cx="137880" cy="41040"/>
            </a:xfrm>
            <a:custGeom>
              <a:avLst/>
              <a:gdLst/>
              <a:ahLst/>
              <a:rect l="l" t="t" r="r" b="b"/>
              <a:pathLst>
                <a:path w="58" h="19">
                  <a:moveTo>
                    <a:pt x="58" y="0"/>
                  </a:moveTo>
                  <a:lnTo>
                    <a:pt x="0" y="10"/>
                  </a:lnTo>
                  <a:lnTo>
                    <a:pt x="58" y="19"/>
                  </a:lnTo>
                  <a:lnTo>
                    <a:pt x="58" y="10"/>
                  </a:lnTo>
                  <a:lnTo>
                    <a:pt x="58" y="0"/>
                  </a:lnTo>
                  <a:close/>
                </a:path>
              </a:pathLst>
            </a:custGeom>
            <a:solidFill>
              <a:srgbClr val="000000"/>
            </a:solidFill>
            <a:ln w="0">
              <a:solidFill>
                <a:srgbClr val="000000"/>
              </a:solidFill>
            </a:ln>
          </p:spPr>
          <p:style>
            <a:lnRef idx="0"/>
            <a:fillRef idx="0"/>
            <a:effectRef idx="0"/>
            <a:fontRef idx="minor"/>
          </p:style>
        </p:sp>
        <p:sp>
          <p:nvSpPr>
            <p:cNvPr id="449" name="Line 32"/>
            <p:cNvSpPr/>
            <p:nvPr/>
          </p:nvSpPr>
          <p:spPr>
            <a:xfrm>
              <a:off x="3572640" y="4678560"/>
              <a:ext cx="6418440" cy="2160"/>
            </a:xfrm>
            <a:prstGeom prst="line">
              <a:avLst/>
            </a:prstGeom>
            <a:ln w="15875">
              <a:solidFill>
                <a:srgbClr val="000000"/>
              </a:solidFill>
              <a:round/>
            </a:ln>
          </p:spPr>
          <p:style>
            <a:lnRef idx="0"/>
            <a:fillRef idx="0"/>
            <a:effectRef idx="0"/>
            <a:fontRef idx="minor"/>
          </p:style>
        </p:sp>
        <p:sp>
          <p:nvSpPr>
            <p:cNvPr id="450" name="Freeform 33"/>
            <p:cNvSpPr/>
            <p:nvPr/>
          </p:nvSpPr>
          <p:spPr>
            <a:xfrm>
              <a:off x="5073120" y="5331600"/>
              <a:ext cx="137880" cy="43200"/>
            </a:xfrm>
            <a:custGeom>
              <a:avLst/>
              <a:gdLst/>
              <a:ahLst/>
              <a:rect l="l" t="t" r="r" b="b"/>
              <a:pathLst>
                <a:path w="6" h="2">
                  <a:moveTo>
                    <a:pt x="0" y="2"/>
                  </a:moveTo>
                  <a:lnTo>
                    <a:pt x="6" y="1"/>
                  </a:lnTo>
                  <a:lnTo>
                    <a:pt x="0" y="0"/>
                  </a:lnTo>
                  <a:lnTo>
                    <a:pt x="0" y="1"/>
                  </a:lnTo>
                  <a:lnTo>
                    <a:pt x="0" y="2"/>
                  </a:lnTo>
                </a:path>
              </a:pathLst>
            </a:custGeom>
            <a:noFill/>
            <a:ln w="15875">
              <a:solidFill>
                <a:srgbClr val="000000"/>
              </a:solidFill>
              <a:round/>
            </a:ln>
          </p:spPr>
          <p:style>
            <a:lnRef idx="0"/>
            <a:fillRef idx="0"/>
            <a:effectRef idx="0"/>
            <a:fontRef idx="minor"/>
          </p:style>
        </p:sp>
        <p:sp>
          <p:nvSpPr>
            <p:cNvPr id="451" name="Freeform 34"/>
            <p:cNvSpPr/>
            <p:nvPr/>
          </p:nvSpPr>
          <p:spPr>
            <a:xfrm>
              <a:off x="5073120" y="5331600"/>
              <a:ext cx="137880" cy="43200"/>
            </a:xfrm>
            <a:custGeom>
              <a:avLst/>
              <a:gdLst/>
              <a:ahLst/>
              <a:rect l="l" t="t" r="r" b="b"/>
              <a:pathLst>
                <a:path w="58" h="20">
                  <a:moveTo>
                    <a:pt x="0" y="20"/>
                  </a:moveTo>
                  <a:lnTo>
                    <a:pt x="58" y="10"/>
                  </a:lnTo>
                  <a:lnTo>
                    <a:pt x="0" y="0"/>
                  </a:lnTo>
                  <a:lnTo>
                    <a:pt x="0" y="10"/>
                  </a:lnTo>
                  <a:lnTo>
                    <a:pt x="0" y="20"/>
                  </a:lnTo>
                  <a:close/>
                </a:path>
              </a:pathLst>
            </a:custGeom>
            <a:solidFill>
              <a:srgbClr val="000000"/>
            </a:solidFill>
            <a:ln w="0">
              <a:solidFill>
                <a:srgbClr val="000000"/>
              </a:solidFill>
            </a:ln>
          </p:spPr>
          <p:style>
            <a:lnRef idx="0"/>
            <a:fillRef idx="0"/>
            <a:effectRef idx="0"/>
            <a:fontRef idx="minor"/>
          </p:style>
        </p:sp>
        <p:sp>
          <p:nvSpPr>
            <p:cNvPr id="452" name="Freeform 35"/>
            <p:cNvSpPr/>
            <p:nvPr/>
          </p:nvSpPr>
          <p:spPr>
            <a:xfrm>
              <a:off x="3411000" y="4952880"/>
              <a:ext cx="1662120" cy="400320"/>
            </a:xfrm>
            <a:custGeom>
              <a:avLst/>
              <a:gdLst/>
              <a:ahLst/>
              <a:rect l="l" t="t" r="r" b="b"/>
              <a:pathLst>
                <a:path w="72" h="19">
                  <a:moveTo>
                    <a:pt x="72" y="19"/>
                  </a:moveTo>
                  <a:lnTo>
                    <a:pt x="44" y="19"/>
                  </a:lnTo>
                  <a:lnTo>
                    <a:pt x="44" y="0"/>
                  </a:lnTo>
                  <a:lnTo>
                    <a:pt x="0" y="0"/>
                  </a:lnTo>
                </a:path>
              </a:pathLst>
            </a:custGeom>
            <a:noFill/>
            <a:ln w="15875">
              <a:solidFill>
                <a:srgbClr val="000000"/>
              </a:solidFill>
              <a:round/>
            </a:ln>
          </p:spPr>
          <p:style>
            <a:lnRef idx="0"/>
            <a:fillRef idx="0"/>
            <a:effectRef idx="0"/>
            <a:fontRef idx="minor"/>
          </p:style>
        </p:sp>
        <p:sp>
          <p:nvSpPr>
            <p:cNvPr id="453" name="Rectangle 36"/>
            <p:cNvSpPr/>
            <p:nvPr/>
          </p:nvSpPr>
          <p:spPr>
            <a:xfrm>
              <a:off x="3035160" y="5860800"/>
              <a:ext cx="3578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circuit</a:t>
              </a:r>
              <a:endParaRPr b="0" lang="en-IN" sz="1100" spc="-1" strike="noStrike">
                <a:latin typeface="Arial"/>
              </a:endParaRPr>
            </a:p>
          </p:txBody>
        </p:sp>
        <p:sp>
          <p:nvSpPr>
            <p:cNvPr id="454" name="Rectangle 37"/>
            <p:cNvSpPr/>
            <p:nvPr/>
          </p:nvSpPr>
          <p:spPr>
            <a:xfrm>
              <a:off x="2691000" y="5671440"/>
              <a:ext cx="10555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Priority arbitration</a:t>
              </a:r>
              <a:endParaRPr b="0" lang="en-IN" sz="1100" spc="-1" strike="noStrike">
                <a:latin typeface="Arial"/>
              </a:endParaRPr>
            </a:p>
          </p:txBody>
        </p:sp>
        <p:sp>
          <p:nvSpPr>
            <p:cNvPr id="455" name="Freeform 38"/>
            <p:cNvSpPr/>
            <p:nvPr/>
          </p:nvSpPr>
          <p:spPr>
            <a:xfrm>
              <a:off x="3156120" y="5100840"/>
              <a:ext cx="47160" cy="82440"/>
            </a:xfrm>
            <a:custGeom>
              <a:avLst/>
              <a:gdLst/>
              <a:ahLst/>
              <a:rect l="l" t="t" r="r" b="b"/>
              <a:pathLst>
                <a:path w="2" h="4">
                  <a:moveTo>
                    <a:pt x="2" y="4"/>
                  </a:moveTo>
                  <a:lnTo>
                    <a:pt x="1" y="0"/>
                  </a:lnTo>
                  <a:lnTo>
                    <a:pt x="0" y="4"/>
                  </a:lnTo>
                  <a:lnTo>
                    <a:pt x="1" y="4"/>
                  </a:lnTo>
                  <a:lnTo>
                    <a:pt x="2" y="4"/>
                  </a:lnTo>
                </a:path>
              </a:pathLst>
            </a:custGeom>
            <a:noFill/>
            <a:ln w="15875">
              <a:solidFill>
                <a:srgbClr val="000000"/>
              </a:solidFill>
              <a:round/>
            </a:ln>
          </p:spPr>
          <p:style>
            <a:lnRef idx="0"/>
            <a:fillRef idx="0"/>
            <a:effectRef idx="0"/>
            <a:fontRef idx="minor"/>
          </p:style>
        </p:sp>
        <p:sp>
          <p:nvSpPr>
            <p:cNvPr id="456" name="Freeform 39"/>
            <p:cNvSpPr/>
            <p:nvPr/>
          </p:nvSpPr>
          <p:spPr>
            <a:xfrm>
              <a:off x="3156120" y="5100840"/>
              <a:ext cx="47160" cy="82440"/>
            </a:xfrm>
            <a:custGeom>
              <a:avLst/>
              <a:gdLst/>
              <a:ahLst/>
              <a:rect l="l" t="t" r="r" b="b"/>
              <a:pathLst>
                <a:path w="20" h="38">
                  <a:moveTo>
                    <a:pt x="20" y="38"/>
                  </a:moveTo>
                  <a:lnTo>
                    <a:pt x="10" y="0"/>
                  </a:lnTo>
                  <a:lnTo>
                    <a:pt x="0" y="38"/>
                  </a:lnTo>
                  <a:lnTo>
                    <a:pt x="10" y="38"/>
                  </a:lnTo>
                  <a:lnTo>
                    <a:pt x="20" y="38"/>
                  </a:lnTo>
                  <a:close/>
                </a:path>
              </a:pathLst>
            </a:custGeom>
            <a:solidFill>
              <a:srgbClr val="000000"/>
            </a:solidFill>
            <a:ln w="0">
              <a:solidFill>
                <a:srgbClr val="000000"/>
              </a:solidFill>
            </a:ln>
          </p:spPr>
          <p:style>
            <a:lnRef idx="0"/>
            <a:fillRef idx="0"/>
            <a:effectRef idx="0"/>
            <a:fontRef idx="minor"/>
          </p:style>
        </p:sp>
        <p:sp>
          <p:nvSpPr>
            <p:cNvPr id="457" name="Line 40"/>
            <p:cNvSpPr/>
            <p:nvPr/>
          </p:nvSpPr>
          <p:spPr>
            <a:xfrm>
              <a:off x="3179880" y="5205240"/>
              <a:ext cx="2160" cy="463680"/>
            </a:xfrm>
            <a:prstGeom prst="line">
              <a:avLst/>
            </a:prstGeom>
            <a:ln w="15875">
              <a:solidFill>
                <a:srgbClr val="000000"/>
              </a:solidFill>
              <a:round/>
            </a:ln>
          </p:spPr>
          <p:style>
            <a:lnRef idx="0"/>
            <a:fillRef idx="0"/>
            <a:effectRef idx="0"/>
            <a:fontRef idx="minor"/>
          </p:style>
        </p:sp>
        <p:sp>
          <p:nvSpPr>
            <p:cNvPr id="458" name="Rectangle 41"/>
            <p:cNvSpPr/>
            <p:nvPr/>
          </p:nvSpPr>
          <p:spPr>
            <a:xfrm rot="16200000">
              <a:off x="2049120" y="4114440"/>
              <a:ext cx="543240" cy="1674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Processor</a:t>
              </a:r>
              <a:endParaRPr b="0" lang="en-IN" sz="1100" spc="-1" strike="noStrike">
                <a:latin typeface="Arial"/>
              </a:endParaRPr>
            </a:p>
          </p:txBody>
        </p:sp>
        <p:sp>
          <p:nvSpPr>
            <p:cNvPr id="459" name="Rectangle 42"/>
            <p:cNvSpPr/>
            <p:nvPr/>
          </p:nvSpPr>
          <p:spPr>
            <a:xfrm>
              <a:off x="5702760" y="5227200"/>
              <a:ext cx="3956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a:t>
              </a:r>
              <a:endParaRPr b="0" lang="en-IN" sz="1100" spc="-1" strike="noStrike">
                <a:latin typeface="Arial"/>
              </a:endParaRPr>
            </a:p>
          </p:txBody>
        </p:sp>
        <p:sp>
          <p:nvSpPr>
            <p:cNvPr id="460" name="Rectangle 43"/>
            <p:cNvSpPr/>
            <p:nvPr/>
          </p:nvSpPr>
          <p:spPr>
            <a:xfrm>
              <a:off x="8334360" y="5227200"/>
              <a:ext cx="3956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Device</a:t>
              </a:r>
              <a:endParaRPr b="0" lang="en-IN" sz="1100" spc="-1" strike="noStrike">
                <a:latin typeface="Arial"/>
              </a:endParaRPr>
            </a:p>
          </p:txBody>
        </p:sp>
        <p:sp>
          <p:nvSpPr>
            <p:cNvPr id="461" name="Freeform 44"/>
            <p:cNvSpPr/>
            <p:nvPr/>
          </p:nvSpPr>
          <p:spPr>
            <a:xfrm>
              <a:off x="5073120" y="3707640"/>
              <a:ext cx="137880" cy="62640"/>
            </a:xfrm>
            <a:custGeom>
              <a:avLst/>
              <a:gdLst/>
              <a:ahLst/>
              <a:rect l="l" t="t" r="r" b="b"/>
              <a:pathLst>
                <a:path w="6" h="3">
                  <a:moveTo>
                    <a:pt x="0" y="3"/>
                  </a:moveTo>
                  <a:lnTo>
                    <a:pt x="6" y="2"/>
                  </a:lnTo>
                  <a:lnTo>
                    <a:pt x="0" y="0"/>
                  </a:lnTo>
                  <a:lnTo>
                    <a:pt x="0" y="2"/>
                  </a:lnTo>
                  <a:lnTo>
                    <a:pt x="0" y="3"/>
                  </a:lnTo>
                </a:path>
              </a:pathLst>
            </a:custGeom>
            <a:noFill/>
            <a:ln w="15875">
              <a:solidFill>
                <a:srgbClr val="000000"/>
              </a:solidFill>
              <a:round/>
            </a:ln>
          </p:spPr>
          <p:style>
            <a:lnRef idx="0"/>
            <a:fillRef idx="0"/>
            <a:effectRef idx="0"/>
            <a:fontRef idx="minor"/>
          </p:style>
        </p:sp>
        <p:sp>
          <p:nvSpPr>
            <p:cNvPr id="462" name="Freeform 45"/>
            <p:cNvSpPr/>
            <p:nvPr/>
          </p:nvSpPr>
          <p:spPr>
            <a:xfrm>
              <a:off x="5073120" y="3707640"/>
              <a:ext cx="137880" cy="62640"/>
            </a:xfrm>
            <a:custGeom>
              <a:avLst/>
              <a:gdLst/>
              <a:ahLst/>
              <a:rect l="l" t="t" r="r" b="b"/>
              <a:pathLst>
                <a:path w="58" h="29">
                  <a:moveTo>
                    <a:pt x="0" y="29"/>
                  </a:moveTo>
                  <a:lnTo>
                    <a:pt x="58" y="19"/>
                  </a:lnTo>
                  <a:lnTo>
                    <a:pt x="0" y="0"/>
                  </a:lnTo>
                  <a:lnTo>
                    <a:pt x="0" y="19"/>
                  </a:lnTo>
                  <a:lnTo>
                    <a:pt x="0" y="29"/>
                  </a:lnTo>
                  <a:close/>
                </a:path>
              </a:pathLst>
            </a:custGeom>
            <a:solidFill>
              <a:srgbClr val="000000"/>
            </a:solidFill>
            <a:ln w="0">
              <a:solidFill>
                <a:srgbClr val="000000"/>
              </a:solidFill>
            </a:ln>
          </p:spPr>
          <p:style>
            <a:lnRef idx="0"/>
            <a:fillRef idx="0"/>
            <a:effectRef idx="0"/>
            <a:fontRef idx="minor"/>
          </p:style>
        </p:sp>
        <p:sp>
          <p:nvSpPr>
            <p:cNvPr id="463" name="Line 46"/>
            <p:cNvSpPr/>
            <p:nvPr/>
          </p:nvSpPr>
          <p:spPr>
            <a:xfrm flipH="1">
              <a:off x="3410640" y="3749040"/>
              <a:ext cx="1662480" cy="2160"/>
            </a:xfrm>
            <a:prstGeom prst="line">
              <a:avLst/>
            </a:prstGeom>
            <a:ln w="15875">
              <a:solidFill>
                <a:srgbClr val="000000"/>
              </a:solidFill>
              <a:round/>
            </a:ln>
          </p:spPr>
          <p:style>
            <a:lnRef idx="0"/>
            <a:fillRef idx="0"/>
            <a:effectRef idx="0"/>
            <a:fontRef idx="minor"/>
          </p:style>
        </p:sp>
        <p:sp>
          <p:nvSpPr>
            <p:cNvPr id="464" name="Freeform 47"/>
            <p:cNvSpPr/>
            <p:nvPr/>
          </p:nvSpPr>
          <p:spPr>
            <a:xfrm>
              <a:off x="3434760" y="3453120"/>
              <a:ext cx="137880" cy="43200"/>
            </a:xfrm>
            <a:custGeom>
              <a:avLst/>
              <a:gdLst/>
              <a:ahLst/>
              <a:rect l="l" t="t" r="r" b="b"/>
              <a:pathLst>
                <a:path w="6" h="2">
                  <a:moveTo>
                    <a:pt x="6" y="0"/>
                  </a:moveTo>
                  <a:lnTo>
                    <a:pt x="0" y="1"/>
                  </a:lnTo>
                  <a:lnTo>
                    <a:pt x="6" y="2"/>
                  </a:lnTo>
                  <a:lnTo>
                    <a:pt x="6" y="1"/>
                  </a:lnTo>
                  <a:lnTo>
                    <a:pt x="6" y="0"/>
                  </a:lnTo>
                </a:path>
              </a:pathLst>
            </a:custGeom>
            <a:noFill/>
            <a:ln w="15875">
              <a:solidFill>
                <a:srgbClr val="000000"/>
              </a:solidFill>
              <a:round/>
            </a:ln>
          </p:spPr>
          <p:style>
            <a:lnRef idx="0"/>
            <a:fillRef idx="0"/>
            <a:effectRef idx="0"/>
            <a:fontRef idx="minor"/>
          </p:style>
        </p:sp>
        <p:sp>
          <p:nvSpPr>
            <p:cNvPr id="465" name="Freeform 48"/>
            <p:cNvSpPr/>
            <p:nvPr/>
          </p:nvSpPr>
          <p:spPr>
            <a:xfrm>
              <a:off x="3434760" y="3453120"/>
              <a:ext cx="137880" cy="43200"/>
            </a:xfrm>
            <a:custGeom>
              <a:avLst/>
              <a:gdLst/>
              <a:ahLst/>
              <a:rect l="l" t="t" r="r" b="b"/>
              <a:pathLst>
                <a:path w="58" h="20">
                  <a:moveTo>
                    <a:pt x="58" y="0"/>
                  </a:moveTo>
                  <a:lnTo>
                    <a:pt x="0" y="10"/>
                  </a:lnTo>
                  <a:lnTo>
                    <a:pt x="58" y="20"/>
                  </a:lnTo>
                  <a:lnTo>
                    <a:pt x="58" y="10"/>
                  </a:lnTo>
                  <a:lnTo>
                    <a:pt x="58" y="0"/>
                  </a:lnTo>
                  <a:close/>
                </a:path>
              </a:pathLst>
            </a:custGeom>
            <a:solidFill>
              <a:srgbClr val="000000"/>
            </a:solidFill>
            <a:ln w="0">
              <a:solidFill>
                <a:srgbClr val="000000"/>
              </a:solidFill>
            </a:ln>
          </p:spPr>
          <p:style>
            <a:lnRef idx="0"/>
            <a:fillRef idx="0"/>
            <a:effectRef idx="0"/>
            <a:fontRef idx="minor"/>
          </p:style>
        </p:sp>
        <p:sp>
          <p:nvSpPr>
            <p:cNvPr id="466" name="Freeform 49"/>
            <p:cNvSpPr/>
            <p:nvPr/>
          </p:nvSpPr>
          <p:spPr>
            <a:xfrm>
              <a:off x="3573000" y="3074040"/>
              <a:ext cx="6418080" cy="400320"/>
            </a:xfrm>
            <a:custGeom>
              <a:avLst/>
              <a:gdLst/>
              <a:ahLst/>
              <a:rect l="l" t="t" r="r" b="b"/>
              <a:pathLst>
                <a:path w="278" h="19">
                  <a:moveTo>
                    <a:pt x="0" y="19"/>
                  </a:moveTo>
                  <a:lnTo>
                    <a:pt x="37" y="19"/>
                  </a:lnTo>
                  <a:lnTo>
                    <a:pt x="37" y="0"/>
                  </a:lnTo>
                  <a:lnTo>
                    <a:pt x="278" y="0"/>
                  </a:lnTo>
                </a:path>
              </a:pathLst>
            </a:custGeom>
            <a:noFill/>
            <a:ln w="15875">
              <a:solidFill>
                <a:srgbClr val="000000"/>
              </a:solidFill>
              <a:round/>
            </a:ln>
          </p:spPr>
          <p:style>
            <a:lnRef idx="0"/>
            <a:fillRef idx="0"/>
            <a:effectRef idx="0"/>
            <a:fontRef idx="minor"/>
          </p:style>
        </p:sp>
        <p:sp>
          <p:nvSpPr>
            <p:cNvPr id="467" name="Rectangle 50"/>
            <p:cNvSpPr/>
            <p:nvPr/>
          </p:nvSpPr>
          <p:spPr>
            <a:xfrm>
              <a:off x="4506840" y="2778120"/>
              <a:ext cx="482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a:t>
              </a:r>
              <a:endParaRPr b="0" lang="en-IN" sz="1100" spc="-1" strike="noStrike">
                <a:latin typeface="Arial"/>
              </a:endParaRPr>
            </a:p>
          </p:txBody>
        </p:sp>
        <p:sp>
          <p:nvSpPr>
            <p:cNvPr id="468" name="Rectangle 51"/>
            <p:cNvSpPr/>
            <p:nvPr/>
          </p:nvSpPr>
          <p:spPr>
            <a:xfrm>
              <a:off x="4614840" y="2778120"/>
              <a:ext cx="1015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N</a:t>
              </a:r>
              <a:endParaRPr b="0" lang="en-IN" sz="1100" spc="-1" strike="noStrike">
                <a:latin typeface="Arial"/>
              </a:endParaRPr>
            </a:p>
          </p:txBody>
        </p:sp>
        <p:sp>
          <p:nvSpPr>
            <p:cNvPr id="469" name="Rectangle 52"/>
            <p:cNvSpPr/>
            <p:nvPr/>
          </p:nvSpPr>
          <p:spPr>
            <a:xfrm>
              <a:off x="4770360" y="2778120"/>
              <a:ext cx="8640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T</a:t>
              </a:r>
              <a:endParaRPr b="0" lang="en-IN" sz="1100" spc="-1" strike="noStrike">
                <a:latin typeface="Arial"/>
              </a:endParaRPr>
            </a:p>
          </p:txBody>
        </p:sp>
        <p:sp>
          <p:nvSpPr>
            <p:cNvPr id="470" name="Rectangle 53"/>
            <p:cNvSpPr/>
            <p:nvPr/>
          </p:nvSpPr>
          <p:spPr>
            <a:xfrm>
              <a:off x="4912920" y="2778120"/>
              <a:ext cx="9396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R</a:t>
              </a:r>
              <a:endParaRPr b="0" lang="en-IN" sz="1100" spc="-1" strike="noStrike">
                <a:latin typeface="Arial"/>
              </a:endParaRPr>
            </a:p>
          </p:txBody>
        </p:sp>
        <p:sp>
          <p:nvSpPr>
            <p:cNvPr id="471" name="Rectangle 54"/>
            <p:cNvSpPr/>
            <p:nvPr/>
          </p:nvSpPr>
          <p:spPr>
            <a:xfrm>
              <a:off x="5065920" y="2778120"/>
              <a:ext cx="7128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1</a:t>
              </a:r>
              <a:endParaRPr b="0" lang="en-IN" sz="1100" spc="-1" strike="noStrike">
                <a:latin typeface="Arial"/>
              </a:endParaRPr>
            </a:p>
          </p:txBody>
        </p:sp>
        <p:sp>
          <p:nvSpPr>
            <p:cNvPr id="472" name="Line 55"/>
            <p:cNvSpPr/>
            <p:nvPr/>
          </p:nvSpPr>
          <p:spPr>
            <a:xfrm flipH="1">
              <a:off x="4518000" y="2799720"/>
              <a:ext cx="486000" cy="2160"/>
            </a:xfrm>
            <a:prstGeom prst="line">
              <a:avLst/>
            </a:prstGeom>
            <a:ln w="15875">
              <a:solidFill>
                <a:srgbClr val="000000"/>
              </a:solidFill>
              <a:round/>
            </a:ln>
          </p:spPr>
          <p:style>
            <a:lnRef idx="0"/>
            <a:fillRef idx="0"/>
            <a:effectRef idx="0"/>
            <a:fontRef idx="minor"/>
          </p:style>
        </p:sp>
        <p:sp>
          <p:nvSpPr>
            <p:cNvPr id="473" name="Rectangle 56"/>
            <p:cNvSpPr/>
            <p:nvPr/>
          </p:nvSpPr>
          <p:spPr>
            <a:xfrm>
              <a:off x="4506840" y="4382640"/>
              <a:ext cx="4824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a:t>
              </a:r>
              <a:endParaRPr b="0" lang="en-IN" sz="1100" spc="-1" strike="noStrike">
                <a:latin typeface="Arial"/>
              </a:endParaRPr>
            </a:p>
          </p:txBody>
        </p:sp>
        <p:sp>
          <p:nvSpPr>
            <p:cNvPr id="474" name="Rectangle 57"/>
            <p:cNvSpPr/>
            <p:nvPr/>
          </p:nvSpPr>
          <p:spPr>
            <a:xfrm>
              <a:off x="4591080" y="4382640"/>
              <a:ext cx="1015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N</a:t>
              </a:r>
              <a:endParaRPr b="0" lang="en-IN" sz="1100" spc="-1" strike="noStrike">
                <a:latin typeface="Arial"/>
              </a:endParaRPr>
            </a:p>
          </p:txBody>
        </p:sp>
        <p:sp>
          <p:nvSpPr>
            <p:cNvPr id="475" name="Rectangle 58"/>
            <p:cNvSpPr/>
            <p:nvPr/>
          </p:nvSpPr>
          <p:spPr>
            <a:xfrm>
              <a:off x="4748760" y="4382640"/>
              <a:ext cx="8640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T</a:t>
              </a:r>
              <a:endParaRPr b="0" lang="en-IN" sz="1100" spc="-1" strike="noStrike">
                <a:latin typeface="Arial"/>
              </a:endParaRPr>
            </a:p>
          </p:txBody>
        </p:sp>
        <p:sp>
          <p:nvSpPr>
            <p:cNvPr id="476" name="Rectangle 59"/>
            <p:cNvSpPr/>
            <p:nvPr/>
          </p:nvSpPr>
          <p:spPr>
            <a:xfrm>
              <a:off x="4889160" y="4382640"/>
              <a:ext cx="9396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R</a:t>
              </a:r>
              <a:endParaRPr b="0" lang="en-IN" sz="1100" spc="-1" strike="noStrike">
                <a:latin typeface="Arial"/>
              </a:endParaRPr>
            </a:p>
          </p:txBody>
        </p:sp>
        <p:sp>
          <p:nvSpPr>
            <p:cNvPr id="477" name="Rectangle 60"/>
            <p:cNvSpPr/>
            <p:nvPr/>
          </p:nvSpPr>
          <p:spPr>
            <a:xfrm>
              <a:off x="5065920" y="4382640"/>
              <a:ext cx="7128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100" spc="-1" strike="noStrike">
                  <a:solidFill>
                    <a:srgbClr val="000000"/>
                  </a:solidFill>
                  <a:latin typeface="Times New Roman"/>
                </a:rPr>
                <a:t>p</a:t>
              </a:r>
              <a:endParaRPr b="0" lang="en-IN" sz="1100" spc="-1" strike="noStrike">
                <a:latin typeface="Arial"/>
              </a:endParaRPr>
            </a:p>
          </p:txBody>
        </p:sp>
        <p:sp>
          <p:nvSpPr>
            <p:cNvPr id="478" name="Line 61"/>
            <p:cNvSpPr/>
            <p:nvPr/>
          </p:nvSpPr>
          <p:spPr>
            <a:xfrm flipH="1">
              <a:off x="4518000" y="4404240"/>
              <a:ext cx="462240" cy="2160"/>
            </a:xfrm>
            <a:prstGeom prst="line">
              <a:avLst/>
            </a:prstGeom>
            <a:ln w="15875">
              <a:solidFill>
                <a:srgbClr val="000000"/>
              </a:solidFill>
              <a:round/>
            </a:ln>
          </p:spPr>
          <p:style>
            <a:lnRef idx="0"/>
            <a:fillRef idx="0"/>
            <a:effectRef idx="0"/>
            <a:fontRef idx="minor"/>
          </p:style>
        </p:sp>
        <p:sp>
          <p:nvSpPr>
            <p:cNvPr id="479" name="Rectangle 62"/>
            <p:cNvSpPr/>
            <p:nvPr/>
          </p:nvSpPr>
          <p:spPr>
            <a:xfrm>
              <a:off x="4321440" y="3771000"/>
              <a:ext cx="4003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INTA1</a:t>
              </a:r>
              <a:endParaRPr b="0" lang="en-IN" sz="1100" spc="-1" strike="noStrike">
                <a:latin typeface="Arial"/>
              </a:endParaRPr>
            </a:p>
          </p:txBody>
        </p:sp>
        <p:sp>
          <p:nvSpPr>
            <p:cNvPr id="480" name="Rectangle 63"/>
            <p:cNvSpPr/>
            <p:nvPr/>
          </p:nvSpPr>
          <p:spPr>
            <a:xfrm>
              <a:off x="4304160" y="5375160"/>
              <a:ext cx="33012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100" spc="-1" strike="noStrike">
                  <a:solidFill>
                    <a:srgbClr val="000000"/>
                  </a:solidFill>
                  <a:latin typeface="Times New Roman"/>
                </a:rPr>
                <a:t>INTA</a:t>
              </a:r>
              <a:endParaRPr b="0" lang="en-IN" sz="1100" spc="-1" strike="noStrike">
                <a:latin typeface="Arial"/>
              </a:endParaRPr>
            </a:p>
          </p:txBody>
        </p:sp>
        <p:sp>
          <p:nvSpPr>
            <p:cNvPr id="481" name="Rectangle 64"/>
            <p:cNvSpPr/>
            <p:nvPr/>
          </p:nvSpPr>
          <p:spPr>
            <a:xfrm>
              <a:off x="4744440" y="5375160"/>
              <a:ext cx="71280" cy="167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100" spc="-1" strike="noStrike">
                  <a:solidFill>
                    <a:srgbClr val="000000"/>
                  </a:solidFill>
                  <a:latin typeface="Times New Roman"/>
                </a:rPr>
                <a:t>p</a:t>
              </a:r>
              <a:endParaRPr b="0" lang="en-IN" sz="1100" spc="-1" strike="noStrike">
                <a:latin typeface="Arial"/>
              </a:endParaRPr>
            </a:p>
          </p:txBody>
        </p:sp>
        <p:sp>
          <p:nvSpPr>
            <p:cNvPr id="482" name="Freeform 65"/>
            <p:cNvSpPr/>
            <p:nvPr/>
          </p:nvSpPr>
          <p:spPr>
            <a:xfrm>
              <a:off x="8514720" y="448704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83" name="Freeform 66"/>
            <p:cNvSpPr/>
            <p:nvPr/>
          </p:nvSpPr>
          <p:spPr>
            <a:xfrm>
              <a:off x="8514720" y="433908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84" name="Freeform 67"/>
            <p:cNvSpPr/>
            <p:nvPr/>
          </p:nvSpPr>
          <p:spPr>
            <a:xfrm>
              <a:off x="8514720" y="4212720"/>
              <a:ext cx="21240" cy="21240"/>
            </a:xfrm>
            <a:custGeom>
              <a:avLst/>
              <a:gdLst/>
              <a:ahLst/>
              <a:rect l="l" t="t" r="r" b="b"/>
              <a:pathLst>
                <a:path w="1" h="1">
                  <a:moveTo>
                    <a:pt x="0" y="1"/>
                  </a:moveTo>
                  <a:lnTo>
                    <a:pt x="1" y="0"/>
                  </a:lnTo>
                  <a:lnTo>
                    <a:pt x="0" y="0"/>
                  </a:lnTo>
                  <a:lnTo>
                    <a:pt x="0" y="1"/>
                  </a:lnTo>
                </a:path>
              </a:pathLst>
            </a:custGeom>
            <a:noFill/>
            <a:ln w="15875">
              <a:solidFill>
                <a:srgbClr val="000000"/>
              </a:solidFill>
              <a:round/>
            </a:ln>
          </p:spPr>
          <p:style>
            <a:lnRef idx="0"/>
            <a:fillRef idx="0"/>
            <a:effectRef idx="0"/>
            <a:fontRef idx="minor"/>
          </p:style>
        </p:sp>
        <p:sp>
          <p:nvSpPr>
            <p:cNvPr id="485" name="Rectangle 68"/>
            <p:cNvSpPr/>
            <p:nvPr/>
          </p:nvSpPr>
          <p:spPr>
            <a:xfrm>
              <a:off x="5258880" y="5079240"/>
              <a:ext cx="1269000" cy="526320"/>
            </a:xfrm>
            <a:prstGeom prst="rect">
              <a:avLst/>
            </a:prstGeom>
            <a:noFill/>
            <a:ln w="15875">
              <a:solidFill>
                <a:srgbClr val="c00000"/>
              </a:solidFill>
              <a:miter/>
            </a:ln>
          </p:spPr>
          <p:style>
            <a:lnRef idx="0"/>
            <a:fillRef idx="0"/>
            <a:effectRef idx="0"/>
            <a:fontRef idx="minor"/>
          </p:style>
        </p:sp>
        <p:sp>
          <p:nvSpPr>
            <p:cNvPr id="486" name="Rectangle 69"/>
            <p:cNvSpPr/>
            <p:nvPr/>
          </p:nvSpPr>
          <p:spPr>
            <a:xfrm>
              <a:off x="7890480" y="5079240"/>
              <a:ext cx="1269000" cy="526320"/>
            </a:xfrm>
            <a:prstGeom prst="rect">
              <a:avLst/>
            </a:prstGeom>
            <a:noFill/>
            <a:ln w="15875">
              <a:solidFill>
                <a:srgbClr val="c00000"/>
              </a:solidFill>
              <a:miter/>
            </a:ln>
          </p:spPr>
          <p:style>
            <a:lnRef idx="0"/>
            <a:fillRef idx="0"/>
            <a:effectRef idx="0"/>
            <a:fontRef idx="minor"/>
          </p:style>
        </p:sp>
        <p:sp>
          <p:nvSpPr>
            <p:cNvPr id="487" name="Rectangle 70"/>
            <p:cNvSpPr/>
            <p:nvPr/>
          </p:nvSpPr>
          <p:spPr>
            <a:xfrm>
              <a:off x="7890480" y="3474720"/>
              <a:ext cx="1269000" cy="526320"/>
            </a:xfrm>
            <a:prstGeom prst="rect">
              <a:avLst/>
            </a:prstGeom>
            <a:noFill/>
            <a:ln w="15875">
              <a:solidFill>
                <a:srgbClr val="c00000"/>
              </a:solidFill>
              <a:miter/>
            </a:ln>
          </p:spPr>
          <p:style>
            <a:lnRef idx="0"/>
            <a:fillRef idx="0"/>
            <a:effectRef idx="0"/>
            <a:fontRef idx="minor"/>
          </p:style>
        </p:sp>
        <p:sp>
          <p:nvSpPr>
            <p:cNvPr id="488" name="Rectangle 71"/>
            <p:cNvSpPr/>
            <p:nvPr/>
          </p:nvSpPr>
          <p:spPr>
            <a:xfrm>
              <a:off x="5258880" y="3474720"/>
              <a:ext cx="1269000" cy="526320"/>
            </a:xfrm>
            <a:prstGeom prst="rect">
              <a:avLst/>
            </a:prstGeom>
            <a:noFill/>
            <a:ln w="15875">
              <a:solidFill>
                <a:srgbClr val="c00000"/>
              </a:solidFill>
              <a:miter/>
            </a:ln>
          </p:spPr>
          <p:style>
            <a:lnRef idx="0"/>
            <a:fillRef idx="0"/>
            <a:effectRef idx="0"/>
            <a:fontRef idx="minor"/>
          </p:style>
        </p:sp>
        <p:sp>
          <p:nvSpPr>
            <p:cNvPr id="489" name="Rectangle 72"/>
            <p:cNvSpPr/>
            <p:nvPr/>
          </p:nvSpPr>
          <p:spPr>
            <a:xfrm>
              <a:off x="2972880" y="3348360"/>
              <a:ext cx="437760" cy="1730520"/>
            </a:xfrm>
            <a:prstGeom prst="rect">
              <a:avLst/>
            </a:prstGeom>
            <a:solidFill>
              <a:srgbClr val="ffffff"/>
            </a:solidFill>
            <a:ln w="0">
              <a:solidFill>
                <a:srgbClr val="ffffff"/>
              </a:solidFill>
            </a:ln>
          </p:spPr>
          <p:style>
            <a:lnRef idx="0"/>
            <a:fillRef idx="0"/>
            <a:effectRef idx="0"/>
            <a:fontRef idx="minor"/>
          </p:style>
        </p:sp>
        <p:sp>
          <p:nvSpPr>
            <p:cNvPr id="490" name="Rectangle 73"/>
            <p:cNvSpPr/>
            <p:nvPr/>
          </p:nvSpPr>
          <p:spPr>
            <a:xfrm>
              <a:off x="2972880" y="3348360"/>
              <a:ext cx="437760" cy="1730520"/>
            </a:xfrm>
            <a:prstGeom prst="rect">
              <a:avLst/>
            </a:prstGeom>
            <a:noFill/>
            <a:ln w="15875">
              <a:solidFill>
                <a:srgbClr val="00ffff"/>
              </a:solidFill>
              <a:miter/>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894600" y="210240"/>
            <a:ext cx="10515240" cy="696960"/>
          </a:xfrm>
          <a:prstGeom prst="rect">
            <a:avLst/>
          </a:prstGeom>
          <a:noFill/>
          <a:ln w="0">
            <a:noFill/>
          </a:ln>
        </p:spPr>
        <p:txBody>
          <a:bodyPr anchor="ctr">
            <a:noAutofit/>
          </a:bodyPr>
          <a:p>
            <a:pPr>
              <a:lnSpc>
                <a:spcPct val="90000"/>
              </a:lnSpc>
              <a:buNone/>
            </a:pPr>
            <a:r>
              <a:rPr b="1" lang="en-IN" sz="4400" spc="-1" strike="noStrike">
                <a:solidFill>
                  <a:srgbClr val="2e75b6"/>
                </a:solidFill>
                <a:latin typeface="Calibri Light"/>
              </a:rPr>
              <a:t>Controlling Device Requests</a:t>
            </a:r>
            <a:endParaRPr b="0" lang="en-US" sz="4400" spc="-1" strike="noStrike">
              <a:solidFill>
                <a:srgbClr val="000000"/>
              </a:solidFill>
              <a:latin typeface="Calibri"/>
            </a:endParaRPr>
          </a:p>
        </p:txBody>
      </p:sp>
      <p:sp>
        <p:nvSpPr>
          <p:cNvPr id="493" name="Rectangle 3"/>
          <p:cNvSpPr/>
          <p:nvPr/>
        </p:nvSpPr>
        <p:spPr>
          <a:xfrm>
            <a:off x="457200" y="1336320"/>
            <a:ext cx="11066400" cy="5331240"/>
          </a:xfrm>
          <a:prstGeom prst="rect">
            <a:avLst/>
          </a:prstGeom>
          <a:noFill/>
          <a:ln w="0">
            <a:noFill/>
          </a:ln>
        </p:spPr>
        <p:style>
          <a:lnRef idx="0"/>
          <a:fillRef idx="0"/>
          <a:effectRef idx="0"/>
          <a:fontRef idx="minor"/>
        </p:style>
        <p:txBody>
          <a:bodyPr lIns="90000" rIns="90000" tIns="45000" bIns="45000" anchor="t">
            <a:normAutofit fontScale="90000"/>
          </a:bodyPr>
          <a:p>
            <a:pPr marL="274320" indent="-274320">
              <a:lnSpc>
                <a:spcPct val="90000"/>
              </a:lnSpc>
              <a:spcBef>
                <a:spcPts val="1001"/>
              </a:spcBef>
              <a:buClr>
                <a:srgbClr val="a5a5a5"/>
              </a:buClr>
              <a:buFont typeface="Wingdings 2" charset="2"/>
              <a:buChar char=""/>
            </a:pPr>
            <a:r>
              <a:rPr b="0" lang="en-US" sz="2800" spc="-1" strike="noStrike">
                <a:solidFill>
                  <a:srgbClr val="ff0000"/>
                </a:solidFill>
                <a:latin typeface="Calibri"/>
              </a:rPr>
              <a:t>Devices used in a program </a:t>
            </a:r>
            <a:r>
              <a:rPr b="0" lang="en-US" sz="2800" spc="-1" strike="noStrike">
                <a:solidFill>
                  <a:srgbClr val="000000"/>
                </a:solidFill>
                <a:latin typeface="Calibri"/>
              </a:rPr>
              <a:t>are allowed to generate interrupt requests. </a:t>
            </a:r>
            <a:endParaRPr b="0" lang="en-IN" sz="2800" spc="-1" strike="noStrike">
              <a:latin typeface="Arial"/>
            </a:endParaRPr>
          </a:p>
          <a:p>
            <a:pPr>
              <a:lnSpc>
                <a:spcPct val="90000"/>
              </a:lnSpc>
              <a:spcBef>
                <a:spcPts val="1001"/>
              </a:spcBef>
              <a:buNone/>
              <a:tabLst>
                <a:tab algn="l" pos="0"/>
              </a:tabLst>
            </a:pPr>
            <a:endParaRPr b="0" lang="en-IN" sz="2800" spc="-1" strike="noStrike">
              <a:latin typeface="Arial"/>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000000"/>
                </a:solidFill>
                <a:latin typeface="Calibri"/>
              </a:rPr>
              <a:t>To control which devices are </a:t>
            </a:r>
            <a:r>
              <a:rPr b="0" lang="en-US" sz="2800" spc="-1" strike="noStrike">
                <a:solidFill>
                  <a:srgbClr val="ff0000"/>
                </a:solidFill>
                <a:latin typeface="Calibri"/>
              </a:rPr>
              <a:t>allowed to generate </a:t>
            </a:r>
            <a:r>
              <a:rPr b="0" lang="en-US" sz="2800" spc="-1" strike="noStrike">
                <a:solidFill>
                  <a:srgbClr val="000000"/>
                </a:solidFill>
                <a:latin typeface="Calibri"/>
              </a:rPr>
              <a:t>interrupt requests, the interface circuit of each I/O device has an interrupt-enable bit. </a:t>
            </a:r>
            <a:endParaRPr b="0" lang="en-IN" sz="2800" spc="-1" strike="noStrike">
              <a:latin typeface="Arial"/>
            </a:endParaRPr>
          </a:p>
          <a:p>
            <a:pPr lvl="1" marL="640080" indent="-246960">
              <a:lnSpc>
                <a:spcPct val="90000"/>
              </a:lnSpc>
              <a:spcBef>
                <a:spcPts val="499"/>
              </a:spcBef>
              <a:buClr>
                <a:srgbClr val="000000"/>
              </a:buClr>
              <a:buFont typeface="Wingdings 2" charset="2"/>
              <a:buChar char=""/>
              <a:tabLst>
                <a:tab algn="l" pos="0"/>
              </a:tabLst>
            </a:pPr>
            <a:r>
              <a:rPr b="0" lang="en-US" sz="1800" spc="-1" strike="noStrike">
                <a:solidFill>
                  <a:srgbClr val="000000"/>
                </a:solidFill>
                <a:latin typeface="Calibri"/>
              </a:rPr>
              <a:t>If the interrupt-enable bit in the device interface is set to 1, then the device is allowed to generate an interrupt-request.</a:t>
            </a:r>
            <a:endParaRPr b="0" lang="en-IN" sz="1800" spc="-1" strike="noStrike">
              <a:latin typeface="Arial"/>
            </a:endParaRPr>
          </a:p>
          <a:p>
            <a:pPr>
              <a:lnSpc>
                <a:spcPct val="90000"/>
              </a:lnSpc>
              <a:spcBef>
                <a:spcPts val="1001"/>
              </a:spcBef>
              <a:buNone/>
              <a:tabLst>
                <a:tab algn="l" pos="0"/>
              </a:tabLst>
            </a:pPr>
            <a:endParaRPr b="0" lang="en-IN" sz="2800" spc="-1" strike="noStrike">
              <a:latin typeface="Arial"/>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ff0000"/>
                </a:solidFill>
                <a:latin typeface="Calibri"/>
              </a:rPr>
              <a:t>Interrupt-enable bit</a:t>
            </a:r>
            <a:r>
              <a:rPr b="0" lang="en-US" sz="2800" spc="-1" strike="noStrike">
                <a:solidFill>
                  <a:srgbClr val="000000"/>
                </a:solidFill>
                <a:latin typeface="Calibri"/>
              </a:rPr>
              <a:t> in the device’s interface circuit determines whether the device is allowed to generate an interrupt request. </a:t>
            </a:r>
            <a:endParaRPr b="0" lang="en-IN" sz="2800" spc="-1" strike="noStrike">
              <a:latin typeface="Arial"/>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00b050"/>
                </a:solidFill>
                <a:latin typeface="Calibri"/>
              </a:rPr>
              <a:t>If DEN(Device)=1</a:t>
            </a:r>
            <a:r>
              <a:rPr b="0" lang="en-US" sz="2800" spc="-1" strike="noStrike">
                <a:solidFill>
                  <a:srgbClr val="00b050"/>
                </a:solidFill>
                <a:latin typeface="Wingdings"/>
              </a:rPr>
              <a:t></a:t>
            </a:r>
            <a:r>
              <a:rPr b="0" lang="en-US" sz="2800" spc="-1" strike="noStrike">
                <a:solidFill>
                  <a:srgbClr val="00b050"/>
                </a:solidFill>
                <a:latin typeface="Calibri"/>
              </a:rPr>
              <a:t>DIRQ(Processor)                                                                                                                                    , KEN=1</a:t>
            </a:r>
            <a:r>
              <a:rPr b="0" lang="en-US" sz="2800" spc="-1" strike="noStrike">
                <a:solidFill>
                  <a:srgbClr val="00b050"/>
                </a:solidFill>
                <a:latin typeface="Wingdings"/>
              </a:rPr>
              <a:t></a:t>
            </a:r>
            <a:r>
              <a:rPr b="0" lang="en-US" sz="2800" spc="-1" strike="noStrike">
                <a:solidFill>
                  <a:srgbClr val="00b050"/>
                </a:solidFill>
                <a:latin typeface="Calibri"/>
              </a:rPr>
              <a:t>KIRQ</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Using interrupts to read line of characters</a:t>
            </a:r>
            <a:endParaRPr b="0" lang="en-US" sz="4400" spc="-1" strike="noStrike">
              <a:solidFill>
                <a:srgbClr val="000000"/>
              </a:solidFill>
              <a:latin typeface="Calibri"/>
            </a:endParaRPr>
          </a:p>
        </p:txBody>
      </p:sp>
      <p:pic>
        <p:nvPicPr>
          <p:cNvPr id="495" name="Content Placeholder 3" descr=""/>
          <p:cNvPicPr/>
          <p:nvPr/>
        </p:nvPicPr>
        <p:blipFill>
          <a:blip r:embed="rId1"/>
          <a:stretch/>
        </p:blipFill>
        <p:spPr>
          <a:xfrm>
            <a:off x="635040" y="1839240"/>
            <a:ext cx="9639000" cy="47646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5240" cy="84492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Exceptions</a:t>
            </a:r>
            <a:endParaRPr b="0" lang="en-US" sz="4400" spc="-1" strike="noStrike">
              <a:solidFill>
                <a:srgbClr val="000000"/>
              </a:solidFill>
              <a:latin typeface="Calibri"/>
            </a:endParaRPr>
          </a:p>
        </p:txBody>
      </p:sp>
      <p:sp>
        <p:nvSpPr>
          <p:cNvPr id="497" name="Rectangle 3"/>
          <p:cNvSpPr/>
          <p:nvPr/>
        </p:nvSpPr>
        <p:spPr>
          <a:xfrm>
            <a:off x="457200" y="1600200"/>
            <a:ext cx="11066400" cy="4525560"/>
          </a:xfrm>
          <a:prstGeom prst="rect">
            <a:avLst/>
          </a:prstGeom>
          <a:noFill/>
          <a:ln w="0">
            <a:noFill/>
          </a:ln>
        </p:spPr>
        <p:style>
          <a:lnRef idx="0"/>
          <a:fillRef idx="0"/>
          <a:effectRef idx="0"/>
          <a:fontRef idx="minor"/>
        </p:style>
        <p:txBody>
          <a:bodyPr lIns="90000" rIns="90000" tIns="45000" bIns="45000" anchor="t">
            <a:normAutofit/>
          </a:bodyPr>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Error in the data stored.</a:t>
            </a:r>
            <a:endParaRPr b="0" lang="en-IN" sz="2400" spc="-1" strike="noStrike">
              <a:latin typeface="Arial"/>
            </a:endParaRPr>
          </a:p>
          <a:p>
            <a:pPr lvl="1" marL="640080" indent="-246960">
              <a:lnSpc>
                <a:spcPct val="90000"/>
              </a:lnSpc>
              <a:spcBef>
                <a:spcPts val="499"/>
              </a:spcBef>
              <a:buClr>
                <a:srgbClr val="000000"/>
              </a:buClr>
              <a:buFont typeface="Wingdings 2" charset="2"/>
              <a:buChar char=""/>
            </a:pPr>
            <a:r>
              <a:rPr b="0" lang="en-US" sz="2400" spc="-1" strike="noStrike">
                <a:solidFill>
                  <a:srgbClr val="000000"/>
                </a:solidFill>
                <a:latin typeface="Calibri"/>
              </a:rPr>
              <a:t>Error during the execution of an instruction. </a:t>
            </a:r>
            <a:endParaRPr b="0" lang="en-IN" sz="2400" spc="-1" strike="noStrike">
              <a:latin typeface="Arial"/>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Types of exceptions are:</a:t>
            </a:r>
            <a:endParaRPr b="0" lang="en-IN" sz="2800" spc="-1" strike="noStrike">
              <a:latin typeface="Arial"/>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Recovery from errors</a:t>
            </a:r>
            <a:endParaRPr b="0" lang="en-IN" sz="1800" spc="-1" strike="noStrike">
              <a:latin typeface="Arial"/>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Debugging </a:t>
            </a:r>
            <a:endParaRPr b="0" lang="en-IN" sz="1800" spc="-1" strike="noStrike">
              <a:latin typeface="Arial"/>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Privilege exception</a:t>
            </a:r>
            <a:endParaRPr b="0" lang="en-IN" sz="1800" spc="-1" strike="noStrike">
              <a:latin typeface="Arial"/>
            </a:endParaRPr>
          </a:p>
          <a:p>
            <a:pPr>
              <a:lnSpc>
                <a:spcPct val="90000"/>
              </a:lnSpc>
              <a:spcBef>
                <a:spcPts val="1001"/>
              </a:spcBef>
              <a:buNone/>
              <a:tabLst>
                <a:tab algn="l" pos="0"/>
              </a:tabLst>
            </a:pPr>
            <a:endParaRPr b="0" lang="en-IN" sz="2400" spc="-1" strike="noStrike">
              <a:latin typeface="Arial"/>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00b050"/>
                </a:solidFill>
                <a:latin typeface="Calibri"/>
              </a:rPr>
              <a:t>Recovery from exception</a:t>
            </a:r>
            <a:r>
              <a:rPr b="0" lang="en-US" sz="2800" spc="-1" strike="noStrike">
                <a:solidFill>
                  <a:srgbClr val="00b050"/>
                </a:solidFill>
                <a:latin typeface="Wingdings"/>
              </a:rPr>
              <a:t></a:t>
            </a:r>
            <a:r>
              <a:rPr b="0" lang="en-US" sz="2800" spc="-1" strike="noStrike">
                <a:solidFill>
                  <a:srgbClr val="00b050"/>
                </a:solidFill>
                <a:latin typeface="Calibri"/>
              </a:rPr>
              <a:t> </a:t>
            </a:r>
            <a:r>
              <a:rPr b="0" lang="en-US" sz="2800" spc="-1" strike="noStrike">
                <a:solidFill>
                  <a:srgbClr val="ff0000"/>
                </a:solidFill>
                <a:latin typeface="Calibri"/>
              </a:rPr>
              <a:t>Exception service routine</a:t>
            </a:r>
            <a:endParaRPr b="0" lang="en-IN" sz="2800" spc="-1" strike="noStrike">
              <a:latin typeface="Arial"/>
            </a:endParaRPr>
          </a:p>
          <a:p>
            <a:pPr>
              <a:lnSpc>
                <a:spcPct val="90000"/>
              </a:lnSpc>
              <a:spcBef>
                <a:spcPts val="1001"/>
              </a:spcBef>
              <a:buNone/>
              <a:tabLst>
                <a:tab algn="l" pos="0"/>
              </a:tabLst>
            </a:pPr>
            <a:r>
              <a:rPr b="0" lang="en-US" sz="2800" spc="-1" strike="noStrike">
                <a:solidFill>
                  <a:srgbClr val="ff0000"/>
                </a:solidFill>
                <a:latin typeface="Wingdings"/>
              </a:rPr>
              <a:t></a:t>
            </a:r>
            <a:r>
              <a:rPr b="0" lang="en-US" sz="2800" spc="-1" strike="noStrike">
                <a:solidFill>
                  <a:srgbClr val="ff0000"/>
                </a:solidFill>
                <a:latin typeface="Calibri"/>
              </a:rPr>
              <a:t>Divide by zero, un recognized OP code</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Debugger</a:t>
            </a:r>
            <a:endParaRPr b="0" lang="en-US" sz="4400" spc="-1" strike="noStrike">
              <a:solidFill>
                <a:srgbClr val="000000"/>
              </a:solidFill>
              <a:latin typeface="Calibri"/>
            </a:endParaRPr>
          </a:p>
        </p:txBody>
      </p:sp>
      <p:sp>
        <p:nvSpPr>
          <p:cNvPr id="499" name="Rectangle 3"/>
          <p:cNvSpPr/>
          <p:nvPr/>
        </p:nvSpPr>
        <p:spPr>
          <a:xfrm>
            <a:off x="457200" y="1600200"/>
            <a:ext cx="10896120" cy="452556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Debugger uses exceptions to provide important features:</a:t>
            </a:r>
            <a:endParaRPr b="0" lang="en-IN" sz="2800" spc="-1" strike="noStrike">
              <a:latin typeface="Arial"/>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Trace—Exception occurs after executing every instruction</a:t>
            </a:r>
            <a:endParaRPr b="0" lang="en-IN" sz="1800" spc="-1" strike="noStrike">
              <a:latin typeface="Arial"/>
            </a:endParaRPr>
          </a:p>
          <a:p>
            <a:pPr lvl="1" marL="685800" indent="-228600">
              <a:lnSpc>
                <a:spcPct val="90000"/>
              </a:lnSpc>
              <a:spcBef>
                <a:spcPts val="499"/>
              </a:spcBef>
              <a:buClr>
                <a:srgbClr val="000000"/>
              </a:buClr>
              <a:buFont typeface="Arial"/>
              <a:buChar char="•"/>
            </a:pPr>
            <a:r>
              <a:rPr b="0" lang="en-US" sz="1800" spc="-1" strike="noStrike">
                <a:solidFill>
                  <a:srgbClr val="000000"/>
                </a:solidFill>
                <a:latin typeface="Calibri"/>
              </a:rPr>
              <a:t>Breakpoints—Interrupted at specific point</a:t>
            </a:r>
            <a:endParaRPr b="0" lang="en-IN" sz="18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Trace mode:</a:t>
            </a:r>
            <a:endParaRPr b="0" lang="en-IN" sz="2800" spc="-1" strike="noStrike">
              <a:latin typeface="Arial"/>
            </a:endParaRPr>
          </a:p>
          <a:p>
            <a:pPr lvl="1" marL="685800" indent="-228600">
              <a:lnSpc>
                <a:spcPct val="90000"/>
              </a:lnSpc>
              <a:spcBef>
                <a:spcPts val="499"/>
              </a:spcBef>
              <a:buClr>
                <a:srgbClr val="ff0000"/>
              </a:buClr>
              <a:buFont typeface="Arial"/>
              <a:buChar char="•"/>
            </a:pPr>
            <a:r>
              <a:rPr b="0" lang="en-US" sz="2400" spc="-1" strike="noStrike">
                <a:solidFill>
                  <a:srgbClr val="ff0000"/>
                </a:solidFill>
                <a:latin typeface="Calibri"/>
              </a:rPr>
              <a:t>Exception occurs after the execution of every instruction. </a:t>
            </a:r>
            <a:endParaRPr b="0" lang="en-IN" sz="2400" spc="-1" strike="noStrike">
              <a:latin typeface="Arial"/>
            </a:endParaRPr>
          </a:p>
          <a:p>
            <a:pPr lvl="1" marL="685800" indent="-228600">
              <a:lnSpc>
                <a:spcPct val="90000"/>
              </a:lnSpc>
              <a:spcBef>
                <a:spcPts val="499"/>
              </a:spcBef>
              <a:buClr>
                <a:srgbClr val="ff0000"/>
              </a:buClr>
              <a:buFont typeface="Arial"/>
              <a:buChar char="•"/>
            </a:pPr>
            <a:r>
              <a:rPr b="0" lang="en-US" sz="2400" spc="-1" strike="noStrike">
                <a:solidFill>
                  <a:srgbClr val="ff0000"/>
                </a:solidFill>
                <a:latin typeface="Calibri"/>
              </a:rPr>
              <a:t>Debugging program is used as the exception-service routine.</a:t>
            </a:r>
            <a:endParaRPr b="0" lang="en-IN" sz="2400" spc="-1" strike="noStrike">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Breakpoints:</a:t>
            </a:r>
            <a:endParaRPr b="0" lang="en-IN" sz="2800" spc="-1" strike="noStrike">
              <a:latin typeface="Arial"/>
            </a:endParaRPr>
          </a:p>
          <a:p>
            <a:pPr lvl="1" marL="685800" indent="-228600">
              <a:lnSpc>
                <a:spcPct val="90000"/>
              </a:lnSpc>
              <a:spcBef>
                <a:spcPts val="499"/>
              </a:spcBef>
              <a:buClr>
                <a:srgbClr val="ff0000"/>
              </a:buClr>
              <a:buFont typeface="Arial"/>
              <a:buChar char="•"/>
            </a:pPr>
            <a:r>
              <a:rPr b="0" lang="en-US" sz="2400" spc="-1" strike="noStrike">
                <a:solidFill>
                  <a:srgbClr val="ff0000"/>
                </a:solidFill>
                <a:latin typeface="Calibri"/>
              </a:rPr>
              <a:t>Exception occurs only at specific points selected by the user. </a:t>
            </a:r>
            <a:endParaRPr b="0" lang="en-IN" sz="2400" spc="-1" strike="noStrike">
              <a:latin typeface="Arial"/>
            </a:endParaRPr>
          </a:p>
          <a:p>
            <a:pPr lvl="1" marL="685800" indent="-228600">
              <a:lnSpc>
                <a:spcPct val="90000"/>
              </a:lnSpc>
              <a:spcBef>
                <a:spcPts val="499"/>
              </a:spcBef>
              <a:buClr>
                <a:srgbClr val="ff0000"/>
              </a:buClr>
              <a:buFont typeface="Arial"/>
              <a:buChar char="•"/>
            </a:pPr>
            <a:r>
              <a:rPr b="0" lang="en-US" sz="2400" spc="-1" strike="noStrike">
                <a:solidFill>
                  <a:srgbClr val="ff0000"/>
                </a:solidFill>
                <a:latin typeface="Calibri"/>
              </a:rPr>
              <a:t>Debugging program is used as the exception-service routine. </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7740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Accessing I/O devices</a:t>
            </a:r>
            <a:endParaRPr b="0" lang="en-US" sz="4400" spc="-1" strike="noStrike">
              <a:solidFill>
                <a:srgbClr val="000000"/>
              </a:solidFill>
              <a:latin typeface="Calibri"/>
            </a:endParaRPr>
          </a:p>
        </p:txBody>
      </p:sp>
      <p:sp>
        <p:nvSpPr>
          <p:cNvPr id="161" name="PlaceHolder 2"/>
          <p:cNvSpPr>
            <a:spLocks noGrp="1"/>
          </p:cNvSpPr>
          <p:nvPr>
            <p:ph/>
          </p:nvPr>
        </p:nvSpPr>
        <p:spPr>
          <a:xfrm>
            <a:off x="838080" y="1402920"/>
            <a:ext cx="10515240" cy="4943520"/>
          </a:xfrm>
          <a:prstGeom prst="rect">
            <a:avLst/>
          </a:prstGeom>
          <a:noFill/>
          <a:ln w="0">
            <a:noFill/>
          </a:ln>
        </p:spPr>
        <p:txBody>
          <a:bodyPr anchor="t">
            <a:noAutofit/>
          </a:bodyPr>
          <a:p>
            <a:pPr marL="228600" indent="-228600">
              <a:lnSpc>
                <a:spcPct val="90000"/>
              </a:lnSpc>
              <a:spcBef>
                <a:spcPts val="1001"/>
              </a:spcBef>
              <a:buClr>
                <a:srgbClr val="ff0000"/>
              </a:buClr>
              <a:buFont typeface="Arial"/>
              <a:buChar char="•"/>
            </a:pPr>
            <a:r>
              <a:rPr b="0" lang="en-IN" sz="2800" spc="-1" strike="noStrike">
                <a:solidFill>
                  <a:srgbClr val="ff0000"/>
                </a:solidFill>
                <a:latin typeface="Calibri"/>
              </a:rPr>
              <a:t>Memory mapped IO</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IO devices and memory share the same address space.</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Calibri"/>
              </a:rPr>
              <a:t>Move DATAIN,R0</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Calibri"/>
              </a:rPr>
              <a:t>Move R0, DATAOUT</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Calibri"/>
              </a:rPr>
              <a:t>DATAIN and DATAOUT are buffers</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ff0000"/>
              </a:buClr>
              <a:buFont typeface="Arial"/>
              <a:buChar char="•"/>
              <a:tabLst>
                <a:tab algn="l" pos="0"/>
              </a:tabLst>
            </a:pPr>
            <a:r>
              <a:rPr b="0" lang="en-US" sz="2800" spc="-1" strike="noStrike">
                <a:solidFill>
                  <a:srgbClr val="ff0000"/>
                </a:solidFill>
                <a:latin typeface="Calibri"/>
              </a:rPr>
              <a:t>I/O devices and the memory may have different address spaces:</a:t>
            </a:r>
            <a:endParaRPr b="0" lang="en-US" sz="2800" spc="-1" strike="noStrike">
              <a:solidFill>
                <a:srgbClr val="000000"/>
              </a:solidFill>
              <a:latin typeface="Calibri"/>
            </a:endParaRPr>
          </a:p>
          <a:p>
            <a:pPr>
              <a:lnSpc>
                <a:spcPct val="90000"/>
              </a:lnSpc>
              <a:spcBef>
                <a:spcPts val="1001"/>
              </a:spcBef>
              <a:buNone/>
              <a:tabLst>
                <a:tab algn="l" pos="0"/>
              </a:tabLst>
            </a:pPr>
            <a:r>
              <a:rPr b="0" lang="en-US" sz="2800" spc="-1" strike="noStrike">
                <a:solidFill>
                  <a:srgbClr val="000000"/>
                </a:solidFill>
                <a:latin typeface="Wingdings"/>
              </a:rPr>
              <a:t></a:t>
            </a:r>
            <a:r>
              <a:rPr b="0" lang="en-US" sz="2800" spc="-1" strike="noStrike">
                <a:solidFill>
                  <a:srgbClr val="000000"/>
                </a:solidFill>
                <a:latin typeface="Calibri"/>
              </a:rPr>
              <a:t>Special instructions to transfer data to and from I/O devices.</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838080" y="-115200"/>
            <a:ext cx="10515240" cy="1325160"/>
          </a:xfrm>
          <a:prstGeom prst="rect">
            <a:avLst/>
          </a:prstGeom>
          <a:noFill/>
          <a:ln w="0">
            <a:noFill/>
          </a:ln>
        </p:spPr>
        <p:txBody>
          <a:bodyPr anchor="ctr">
            <a:normAutofit/>
          </a:bodyPr>
          <a:p>
            <a:pPr marL="393120">
              <a:lnSpc>
                <a:spcPct val="100000"/>
              </a:lnSpc>
              <a:buNone/>
            </a:pPr>
            <a:r>
              <a:rPr b="1" lang="en-US" sz="4400" spc="-1" strike="noStrike">
                <a:solidFill>
                  <a:srgbClr val="2e75b6"/>
                </a:solidFill>
                <a:latin typeface="Calibri Light"/>
              </a:rPr>
              <a:t>Privilege exception</a:t>
            </a:r>
            <a:endParaRPr b="0" lang="en-US" sz="4400" spc="-1" strike="noStrike">
              <a:solidFill>
                <a:srgbClr val="000000"/>
              </a:solidFill>
              <a:latin typeface="Calibri"/>
            </a:endParaRPr>
          </a:p>
        </p:txBody>
      </p:sp>
      <p:sp>
        <p:nvSpPr>
          <p:cNvPr id="501" name="PlaceHolder 2"/>
          <p:cNvSpPr>
            <a:spLocks noGrp="1"/>
          </p:cNvSpPr>
          <p:nvPr>
            <p:ph/>
          </p:nvPr>
        </p:nvSpPr>
        <p:spPr>
          <a:xfrm>
            <a:off x="838080" y="1210320"/>
            <a:ext cx="10515240" cy="496620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Certain instructions can be executed only when the processor is in the supervisor mode. These are called privileged instructions.</a:t>
            </a:r>
            <a:endParaRPr b="0" lang="en-US" sz="2800" spc="-1" strike="noStrike">
              <a:solidFill>
                <a:srgbClr val="000000"/>
              </a:solidFill>
              <a:latin typeface="Calibri"/>
            </a:endParaRPr>
          </a:p>
          <a:p>
            <a:pPr>
              <a:lnSpc>
                <a:spcPct val="90000"/>
              </a:lnSpc>
              <a:spcBef>
                <a:spcPts val="1001"/>
              </a:spcBef>
              <a:buNone/>
              <a:tabLst>
                <a:tab algn="l" pos="0"/>
              </a:tabLst>
            </a:pP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If an attempt is made to execute a privileged instruction in the user mode, a privilege exception occurs. </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Privilege exception causes</a:t>
            </a:r>
            <a:endParaRPr b="0" lang="en-US" sz="2800" spc="-1" strike="noStrike">
              <a:solidFill>
                <a:srgbClr val="000000"/>
              </a:solidFill>
              <a:latin typeface="Calibri"/>
            </a:endParaRPr>
          </a:p>
          <a:p>
            <a:pPr lvl="1" marL="685800" indent="-228600">
              <a:lnSpc>
                <a:spcPct val="90000"/>
              </a:lnSpc>
              <a:spcBef>
                <a:spcPts val="499"/>
              </a:spcBef>
              <a:buClr>
                <a:srgbClr val="ff0000"/>
              </a:buClr>
              <a:buFont typeface="Arial"/>
              <a:buChar char="•"/>
              <a:tabLst>
                <a:tab algn="l" pos="0"/>
              </a:tabLst>
            </a:pPr>
            <a:r>
              <a:rPr b="0" lang="en-US" sz="2800" spc="-1" strike="noStrike">
                <a:solidFill>
                  <a:srgbClr val="ff0000"/>
                </a:solidFill>
                <a:latin typeface="Calibri"/>
              </a:rPr>
              <a:t>Processor to switch to the supervisor mode,</a:t>
            </a:r>
            <a:endParaRPr b="0" lang="en-US" sz="2800" spc="-1" strike="noStrike">
              <a:solidFill>
                <a:srgbClr val="000000"/>
              </a:solidFill>
              <a:latin typeface="Calibri"/>
            </a:endParaRPr>
          </a:p>
          <a:p>
            <a:pPr lvl="1" marL="685800" indent="-228600">
              <a:lnSpc>
                <a:spcPct val="90000"/>
              </a:lnSpc>
              <a:spcBef>
                <a:spcPts val="499"/>
              </a:spcBef>
              <a:buClr>
                <a:srgbClr val="ff0000"/>
              </a:buClr>
              <a:buFont typeface="Arial"/>
              <a:buChar char="•"/>
              <a:tabLst>
                <a:tab algn="l" pos="0"/>
              </a:tabLst>
            </a:pPr>
            <a:r>
              <a:rPr b="0" lang="en-US" sz="2800" spc="-1" strike="noStrike">
                <a:solidFill>
                  <a:srgbClr val="ff0000"/>
                </a:solidFill>
                <a:latin typeface="Calibri"/>
              </a:rPr>
              <a:t>Execution of an appropriate exception-servicing routine</a:t>
            </a:r>
            <a:r>
              <a:rPr b="0" lang="en-US" sz="1800" spc="-1" strike="noStrike">
                <a:solidFill>
                  <a:srgbClr val="000000"/>
                </a:solidFill>
                <a:latin typeface="Calibri"/>
              </a:rPr>
              <a:t>.</a:t>
            </a:r>
            <a:endParaRPr b="0" lang="en-US" sz="1800" spc="-1" strike="noStrike">
              <a:solidFill>
                <a:srgbClr val="000000"/>
              </a:solidFill>
              <a:latin typeface="Calibri"/>
            </a:endParaRPr>
          </a:p>
        </p:txBody>
      </p:sp>
      <p:sp>
        <p:nvSpPr>
          <p:cNvPr id="502" name="PlaceHolder 3"/>
          <p:cNvSpPr>
            <a:spLocks noGrp="1"/>
          </p:cNvSpPr>
          <p:nvPr>
            <p:ph type="dt" idx="3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1C1DA401-8B1E-4BD6-9C80-E88D46C90890}" type="datetime1">
              <a:rPr b="0" lang="en-US" sz="1200" spc="-1" strike="noStrike">
                <a:solidFill>
                  <a:srgbClr val="8b8b8b"/>
                </a:solidFill>
                <a:latin typeface="Calibri"/>
              </a:rPr>
              <a:t>10/27/2024</a:t>
            </a:fld>
            <a:endParaRPr b="0" lang="en-IN" sz="1200" spc="-1" strike="noStrike">
              <a:latin typeface="Times New Roman"/>
            </a:endParaRPr>
          </a:p>
        </p:txBody>
      </p:sp>
      <p:sp>
        <p:nvSpPr>
          <p:cNvPr id="503" name="PlaceHolder 4"/>
          <p:cNvSpPr>
            <a:spLocks noGrp="1"/>
          </p:cNvSpPr>
          <p:nvPr>
            <p:ph type="sldNum" idx="35"/>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6333221B-807E-4E90-9B40-B92446D34B4D}" type="slidenum">
              <a:rPr b="0" lang="en-US" sz="1200" spc="-1" strike="noStrike">
                <a:solidFill>
                  <a:srgbClr val="898989"/>
                </a:solidFill>
                <a:latin typeface="Arial"/>
              </a:rPr>
              <a:t>30</a:t>
            </a:fld>
            <a:endParaRPr b="0" lang="en-IN" sz="1200" spc="-1" strike="noStrike">
              <a:latin typeface="Times New Roman"/>
            </a:endParaRPr>
          </a:p>
        </p:txBody>
      </p:sp>
      <p:sp>
        <p:nvSpPr>
          <p:cNvPr id="504" name="PlaceHolder 5"/>
          <p:cNvSpPr>
            <a:spLocks noGrp="1"/>
          </p:cNvSpPr>
          <p:nvPr>
            <p:ph type="ftr" idx="36"/>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Direct Memory Access</a:t>
            </a:r>
            <a:endParaRPr b="0" lang="en-US" sz="6000" spc="-1" strike="noStrike">
              <a:solidFill>
                <a:srgbClr val="000000"/>
              </a:solidFill>
              <a:latin typeface="Calibri"/>
            </a:endParaRPr>
          </a:p>
        </p:txBody>
      </p:sp>
      <p:sp>
        <p:nvSpPr>
          <p:cNvPr id="506" name="PlaceHolder 2"/>
          <p:cNvSpPr>
            <a:spLocks noGrp="1"/>
          </p:cNvSpPr>
          <p:nvPr>
            <p:ph type="subTitle"/>
          </p:nvPr>
        </p:nvSpPr>
        <p:spPr>
          <a:xfrm>
            <a:off x="2057400" y="3228840"/>
            <a:ext cx="7854480" cy="1752120"/>
          </a:xfrm>
          <a:prstGeom prst="rect">
            <a:avLst/>
          </a:prstGeom>
          <a:noFill/>
          <a:ln w="0">
            <a:noFill/>
          </a:ln>
        </p:spPr>
        <p:txBody>
          <a:bodyPr anchor="t">
            <a:normAutofit/>
          </a:bodyPr>
          <a:p>
            <a:pPr algn="ctr">
              <a:lnSpc>
                <a:spcPct val="90000"/>
              </a:lnSpc>
              <a:spcBef>
                <a:spcPts val="1001"/>
              </a:spcBef>
              <a:buNone/>
              <a:tabLst>
                <a:tab algn="l" pos="0"/>
              </a:tabLst>
            </a:pPr>
            <a:r>
              <a:rPr b="0" lang="en-US" sz="2400" spc="-1" strike="noStrike">
                <a:solidFill>
                  <a:srgbClr val="000000"/>
                </a:solidFill>
                <a:latin typeface="Calibri"/>
              </a:rPr>
              <a:t> </a:t>
            </a:r>
            <a:endParaRPr b="0" lang="en-IN" sz="2400" spc="-1" strike="noStrike">
              <a:latin typeface="Arial"/>
            </a:endParaRPr>
          </a:p>
        </p:txBody>
      </p:sp>
      <p:sp>
        <p:nvSpPr>
          <p:cNvPr id="507" name="PlaceHolder 3"/>
          <p:cNvSpPr>
            <a:spLocks noGrp="1"/>
          </p:cNvSpPr>
          <p:nvPr>
            <p:ph type="dt" idx="37"/>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A1A60AB2-9CC1-4CC5-A421-7211D673C577}" type="datetime1">
              <a:rPr b="0" lang="en-US" sz="1200" spc="-1" strike="noStrike">
                <a:solidFill>
                  <a:srgbClr val="8b8b8b"/>
                </a:solidFill>
                <a:latin typeface="Calibri"/>
              </a:rPr>
              <a:t>10/27/2024</a:t>
            </a:fld>
            <a:endParaRPr b="0" lang="en-IN" sz="1200" spc="-1" strike="noStrike">
              <a:latin typeface="Times New Roman"/>
            </a:endParaRPr>
          </a:p>
        </p:txBody>
      </p:sp>
      <p:sp>
        <p:nvSpPr>
          <p:cNvPr id="508" name="PlaceHolder 4"/>
          <p:cNvSpPr>
            <a:spLocks noGrp="1"/>
          </p:cNvSpPr>
          <p:nvPr>
            <p:ph type="sldNum" idx="38"/>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90E8612B-83BA-4E94-AA7B-2CD15117C5EC}" type="slidenum">
              <a:rPr b="0" lang="en-US" sz="1200" spc="-1" strike="noStrike">
                <a:solidFill>
                  <a:srgbClr val="898989"/>
                </a:solidFill>
                <a:latin typeface="Arial"/>
              </a:rPr>
              <a:t>31</a:t>
            </a:fld>
            <a:endParaRPr b="0" lang="en-IN" sz="1200" spc="-1" strike="noStrike">
              <a:latin typeface="Times New Roman"/>
            </a:endParaRPr>
          </a:p>
        </p:txBody>
      </p:sp>
      <p:sp>
        <p:nvSpPr>
          <p:cNvPr id="509" name="PlaceHolder 5"/>
          <p:cNvSpPr>
            <a:spLocks noGrp="1"/>
          </p:cNvSpPr>
          <p:nvPr>
            <p:ph type="ftr" idx="39"/>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838080" y="365040"/>
            <a:ext cx="10515240" cy="942480"/>
          </a:xfrm>
          <a:prstGeom prst="rect">
            <a:avLst/>
          </a:prstGeom>
          <a:noFill/>
          <a:ln w="0">
            <a:noFill/>
          </a:ln>
        </p:spPr>
        <p:txBody>
          <a:bodyPr anchor="ctr">
            <a:noAutofit/>
          </a:bodyPr>
          <a:p>
            <a:pPr algn="ctr">
              <a:lnSpc>
                <a:spcPct val="90000"/>
              </a:lnSpc>
              <a:buNone/>
            </a:pPr>
            <a:r>
              <a:rPr b="0" lang="en-IN" sz="4400" spc="-1" strike="noStrike">
                <a:solidFill>
                  <a:srgbClr val="00b050"/>
                </a:solidFill>
                <a:latin typeface="Calibri Light"/>
              </a:rPr>
              <a:t>DIRECT MEMORY ACCESS</a:t>
            </a:r>
            <a:endParaRPr b="0" lang="en-US" sz="4400" spc="-1" strike="noStrike">
              <a:solidFill>
                <a:srgbClr val="000000"/>
              </a:solidFill>
              <a:latin typeface="Calibri"/>
            </a:endParaRPr>
          </a:p>
        </p:txBody>
      </p:sp>
      <p:sp>
        <p:nvSpPr>
          <p:cNvPr id="511" name="PlaceHolder 2"/>
          <p:cNvSpPr>
            <a:spLocks noGrp="1"/>
          </p:cNvSpPr>
          <p:nvPr>
            <p:ph/>
          </p:nvPr>
        </p:nvSpPr>
        <p:spPr>
          <a:xfrm>
            <a:off x="838080" y="1308240"/>
            <a:ext cx="10515240" cy="5213520"/>
          </a:xfrm>
          <a:prstGeom prst="rect">
            <a:avLst/>
          </a:prstGeom>
          <a:noFill/>
          <a:ln w="0">
            <a:noFill/>
          </a:ln>
        </p:spPr>
        <p:txBody>
          <a:bodyPr anchor="t">
            <a:noAutofit/>
          </a:bodyPr>
          <a:p>
            <a:pPr marL="228600" indent="-228600" algn="just">
              <a:lnSpc>
                <a:spcPct val="90000"/>
              </a:lnSpc>
              <a:spcBef>
                <a:spcPts val="1001"/>
              </a:spcBef>
              <a:buClr>
                <a:srgbClr val="2e75b6"/>
              </a:buClr>
              <a:buFont typeface="Arial"/>
              <a:buChar char="•"/>
            </a:pPr>
            <a:r>
              <a:rPr b="0" lang="en-IN" sz="2800" spc="-1" strike="noStrike">
                <a:solidFill>
                  <a:srgbClr val="2e75b6"/>
                </a:solidFill>
                <a:latin typeface="Calibri"/>
              </a:rPr>
              <a:t>Drawbacks of previous approaches</a:t>
            </a:r>
            <a:endParaRPr b="0" lang="en-US" sz="2800" spc="-1" strike="noStrike">
              <a:solidFill>
                <a:srgbClr val="000000"/>
              </a:solidFill>
              <a:latin typeface="Calibri"/>
            </a:endParaRPr>
          </a:p>
          <a:p>
            <a:pPr algn="just">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Restoring PC and other state information</a:t>
            </a:r>
            <a:endParaRPr b="0" lang="en-US" sz="2800" spc="-1" strike="noStrike">
              <a:solidFill>
                <a:srgbClr val="000000"/>
              </a:solidFill>
              <a:latin typeface="Calibri"/>
            </a:endParaRPr>
          </a:p>
          <a:p>
            <a:pPr algn="just">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Processor has to poll IO device/ waits for device to send INT</a:t>
            </a:r>
            <a:endParaRPr b="0" lang="en-US" sz="2800" spc="-1" strike="noStrike">
              <a:solidFill>
                <a:srgbClr val="000000"/>
              </a:solidFill>
              <a:latin typeface="Calibri"/>
            </a:endParaRPr>
          </a:p>
          <a:p>
            <a:pPr algn="just">
              <a:lnSpc>
                <a:spcPct val="90000"/>
              </a:lnSpc>
              <a:spcBef>
                <a:spcPts val="1001"/>
              </a:spcBef>
              <a:buNone/>
              <a:tabLst>
                <a:tab algn="l" pos="0"/>
              </a:tabLst>
            </a:pPr>
            <a:endParaRPr b="0" lang="en-US" sz="2800" spc="-1" strike="noStrike">
              <a:solidFill>
                <a:srgbClr val="000000"/>
              </a:solidFill>
              <a:latin typeface="Calibri"/>
            </a:endParaRPr>
          </a:p>
          <a:p>
            <a:pPr marL="228600" indent="-228600" algn="just">
              <a:lnSpc>
                <a:spcPct val="90000"/>
              </a:lnSpc>
              <a:spcBef>
                <a:spcPts val="1001"/>
              </a:spcBef>
              <a:buClr>
                <a:srgbClr val="ff0000"/>
              </a:buClr>
              <a:buFont typeface="Arial"/>
              <a:buChar char="•"/>
              <a:tabLst>
                <a:tab algn="l" pos="0"/>
              </a:tabLst>
            </a:pPr>
            <a:r>
              <a:rPr b="0" lang="en-IN" sz="3500" spc="-1" strike="noStrike">
                <a:solidFill>
                  <a:srgbClr val="ff0000"/>
                </a:solidFill>
                <a:latin typeface="Calibri"/>
              </a:rPr>
              <a:t>Transfers large block of data at high speed  </a:t>
            </a:r>
            <a:endParaRPr b="0" lang="en-US" sz="3500" spc="-1" strike="noStrike">
              <a:solidFill>
                <a:srgbClr val="000000"/>
              </a:solidFill>
              <a:latin typeface="Calibri"/>
            </a:endParaRPr>
          </a:p>
          <a:p>
            <a:pPr algn="just">
              <a:lnSpc>
                <a:spcPct val="90000"/>
              </a:lnSpc>
              <a:spcBef>
                <a:spcPts val="1001"/>
              </a:spcBef>
              <a:buNone/>
              <a:tabLst>
                <a:tab algn="l" pos="0"/>
              </a:tabLst>
            </a:pPr>
            <a:endParaRPr b="0" lang="en-US" sz="3500" spc="-1" strike="noStrike">
              <a:solidFill>
                <a:srgbClr val="000000"/>
              </a:solidFill>
              <a:latin typeface="Calibri"/>
            </a:endParaRPr>
          </a:p>
          <a:p>
            <a:pPr lvl="1" marL="228600" indent="-228600" algn="just">
              <a:lnSpc>
                <a:spcPct val="90000"/>
              </a:lnSpc>
              <a:spcBef>
                <a:spcPts val="1001"/>
              </a:spcBef>
              <a:buClr>
                <a:srgbClr val="000000"/>
              </a:buClr>
              <a:buFont typeface="Arial"/>
              <a:buChar char="•"/>
              <a:tabLst>
                <a:tab algn="l" pos="0"/>
              </a:tabLst>
            </a:pPr>
            <a:r>
              <a:rPr b="0" lang="en-US" sz="3500" spc="-1" strike="noStrike">
                <a:solidFill>
                  <a:srgbClr val="000000"/>
                </a:solidFill>
                <a:latin typeface="Calibri"/>
              </a:rPr>
              <a:t>control unit may be provided to transfer a block of data directly between an </a:t>
            </a:r>
            <a:r>
              <a:rPr b="1" lang="en-US" sz="3500" spc="-1" strike="noStrike">
                <a:solidFill>
                  <a:srgbClr val="0070c0"/>
                </a:solidFill>
                <a:latin typeface="Calibri"/>
              </a:rPr>
              <a:t>I/O device and the main memory,</a:t>
            </a:r>
            <a:r>
              <a:rPr b="0" lang="en-US" sz="3500" spc="-1" strike="noStrike">
                <a:solidFill>
                  <a:srgbClr val="000000"/>
                </a:solidFill>
                <a:latin typeface="Calibri"/>
              </a:rPr>
              <a:t> without continuous intervention by the processor.</a:t>
            </a:r>
            <a:endParaRPr b="0" lang="en-US" sz="3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838080" y="0"/>
            <a:ext cx="10515240" cy="850680"/>
          </a:xfrm>
          <a:prstGeom prst="rect">
            <a:avLst/>
          </a:prstGeom>
          <a:noFill/>
          <a:ln w="0">
            <a:noFill/>
          </a:ln>
        </p:spPr>
        <p:txBody>
          <a:bodyPr anchor="ctr">
            <a:noAutofit/>
          </a:bodyPr>
          <a:p>
            <a:pPr algn="ctr">
              <a:lnSpc>
                <a:spcPct val="90000"/>
              </a:lnSpc>
              <a:buNone/>
            </a:pPr>
            <a:r>
              <a:rPr b="1" lang="en-IN" sz="4400" spc="-1" strike="noStrike">
                <a:solidFill>
                  <a:srgbClr val="00b050"/>
                </a:solidFill>
                <a:latin typeface="Calibri Light"/>
              </a:rPr>
              <a:t>DIRECT MEMORY ACCESS</a:t>
            </a:r>
            <a:endParaRPr b="0" lang="en-US" sz="4400" spc="-1" strike="noStrike">
              <a:solidFill>
                <a:srgbClr val="000000"/>
              </a:solidFill>
              <a:latin typeface="Calibri"/>
            </a:endParaRPr>
          </a:p>
        </p:txBody>
      </p:sp>
      <p:sp>
        <p:nvSpPr>
          <p:cNvPr id="513" name="PlaceHolder 2"/>
          <p:cNvSpPr>
            <a:spLocks noGrp="1"/>
          </p:cNvSpPr>
          <p:nvPr>
            <p:ph/>
          </p:nvPr>
        </p:nvSpPr>
        <p:spPr>
          <a:xfrm>
            <a:off x="838080" y="851040"/>
            <a:ext cx="10515240" cy="5325840"/>
          </a:xfrm>
          <a:prstGeom prst="rect">
            <a:avLst/>
          </a:prstGeom>
          <a:noFill/>
          <a:ln w="0">
            <a:noFill/>
          </a:ln>
        </p:spPr>
        <p:txBody>
          <a:bodyPr anchor="t">
            <a:normAutofit fontScale="66000"/>
          </a:bodyPr>
          <a:p>
            <a:pPr algn="just">
              <a:lnSpc>
                <a:spcPct val="90000"/>
              </a:lnSpc>
              <a:spcBef>
                <a:spcPts val="1001"/>
              </a:spcBef>
              <a:buNone/>
            </a:pPr>
            <a:endParaRPr b="0" lang="en-US" sz="3500" spc="-1" strike="noStrike">
              <a:solidFill>
                <a:srgbClr val="000000"/>
              </a:solidFill>
              <a:latin typeface="Calibri"/>
            </a:endParaRPr>
          </a:p>
          <a:p>
            <a:pPr algn="just">
              <a:lnSpc>
                <a:spcPct val="90000"/>
              </a:lnSpc>
              <a:spcBef>
                <a:spcPts val="1001"/>
              </a:spcBef>
              <a:buNone/>
              <a:tabLst>
                <a:tab algn="l" pos="0"/>
              </a:tabLst>
            </a:pPr>
            <a:r>
              <a:rPr b="0" lang="en-US" sz="3500" spc="-1" strike="noStrike">
                <a:solidFill>
                  <a:srgbClr val="000000"/>
                </a:solidFill>
                <a:latin typeface="Calibri"/>
              </a:rPr>
              <a:t> </a:t>
            </a:r>
            <a:endParaRPr b="0" lang="en-US" sz="3500" spc="-1" strike="noStrike">
              <a:solidFill>
                <a:srgbClr val="000000"/>
              </a:solidFill>
              <a:latin typeface="Calibri"/>
            </a:endParaRPr>
          </a:p>
          <a:p>
            <a:pPr marL="228600" indent="-228600" algn="just">
              <a:lnSpc>
                <a:spcPct val="90000"/>
              </a:lnSpc>
              <a:spcBef>
                <a:spcPts val="1001"/>
              </a:spcBef>
              <a:buClr>
                <a:srgbClr val="0070c0"/>
              </a:buClr>
              <a:buFont typeface="Arial"/>
              <a:buChar char="•"/>
              <a:tabLst>
                <a:tab algn="l" pos="0"/>
              </a:tabLst>
            </a:pPr>
            <a:r>
              <a:rPr b="0" lang="en-US" sz="3500" spc="-1" strike="noStrike">
                <a:solidFill>
                  <a:srgbClr val="0070c0"/>
                </a:solidFill>
                <a:latin typeface="Calibri"/>
              </a:rPr>
              <a:t>Control unit </a:t>
            </a:r>
            <a:r>
              <a:rPr b="0" lang="en-US" sz="3500" spc="-1" strike="noStrike">
                <a:solidFill>
                  <a:srgbClr val="000000"/>
                </a:solidFill>
                <a:latin typeface="Calibri"/>
              </a:rPr>
              <a:t>which performs these transfers is  </a:t>
            </a:r>
            <a:r>
              <a:rPr b="0" lang="en-US" sz="3500" spc="-1" strike="noStrike">
                <a:solidFill>
                  <a:srgbClr val="ff0000"/>
                </a:solidFill>
                <a:latin typeface="Calibri"/>
              </a:rPr>
              <a:t>part of the I/O device’s </a:t>
            </a:r>
            <a:r>
              <a:rPr b="0" lang="en-US" sz="3500" spc="-1" strike="noStrike">
                <a:solidFill>
                  <a:srgbClr val="000000"/>
                </a:solidFill>
                <a:latin typeface="Calibri"/>
              </a:rPr>
              <a:t>interface circuit. This control unit is called as a </a:t>
            </a:r>
            <a:r>
              <a:rPr b="0" lang="en-US" sz="3500" spc="-1" strike="noStrike">
                <a:solidFill>
                  <a:srgbClr val="ff0000"/>
                </a:solidFill>
                <a:latin typeface="Calibri"/>
              </a:rPr>
              <a:t>DMA controller </a:t>
            </a:r>
            <a:r>
              <a:rPr b="0" lang="en-US" sz="3500" spc="-1" strike="noStrike">
                <a:solidFill>
                  <a:srgbClr val="00b050"/>
                </a:solidFill>
                <a:latin typeface="Calibri"/>
              </a:rPr>
              <a:t>(performs functions of processor)</a:t>
            </a:r>
            <a:r>
              <a:rPr b="0" lang="en-US" sz="3500" spc="-1" strike="noStrike">
                <a:solidFill>
                  <a:srgbClr val="ff0000"/>
                </a:solidFill>
                <a:latin typeface="Calibri"/>
              </a:rPr>
              <a:t>.</a:t>
            </a:r>
            <a:endParaRPr b="0" lang="en-US" sz="3500" spc="-1" strike="noStrike">
              <a:solidFill>
                <a:srgbClr val="000000"/>
              </a:solidFill>
              <a:latin typeface="Calibri"/>
            </a:endParaRPr>
          </a:p>
          <a:p>
            <a:pPr algn="just">
              <a:lnSpc>
                <a:spcPct val="90000"/>
              </a:lnSpc>
              <a:spcBef>
                <a:spcPts val="1001"/>
              </a:spcBef>
              <a:buNone/>
              <a:tabLst>
                <a:tab algn="l" pos="0"/>
              </a:tabLst>
            </a:pPr>
            <a:endParaRPr b="0" lang="en-US" sz="3500" spc="-1" strike="noStrike">
              <a:solidFill>
                <a:srgbClr val="000000"/>
              </a:solidFill>
              <a:latin typeface="Calibri"/>
            </a:endParaRPr>
          </a:p>
          <a:p>
            <a:pPr marL="228600" indent="-228600" algn="just">
              <a:lnSpc>
                <a:spcPct val="90000"/>
              </a:lnSpc>
              <a:spcBef>
                <a:spcPts val="1001"/>
              </a:spcBef>
              <a:buClr>
                <a:srgbClr val="ff0000"/>
              </a:buClr>
              <a:buFont typeface="Arial"/>
              <a:buChar char="•"/>
              <a:tabLst>
                <a:tab algn="l" pos="0"/>
              </a:tabLst>
            </a:pPr>
            <a:r>
              <a:rPr b="0" lang="en-US" sz="3500" spc="-1" strike="noStrike">
                <a:solidFill>
                  <a:srgbClr val="ff0000"/>
                </a:solidFill>
                <a:latin typeface="Calibri"/>
              </a:rPr>
              <a:t>The requested program will be put in the blocked state.</a:t>
            </a:r>
            <a:endParaRPr b="0" lang="en-US" sz="3500" spc="-1" strike="noStrike">
              <a:solidFill>
                <a:srgbClr val="000000"/>
              </a:solidFill>
              <a:latin typeface="Calibri"/>
            </a:endParaRPr>
          </a:p>
          <a:p>
            <a:pPr algn="just">
              <a:lnSpc>
                <a:spcPct val="90000"/>
              </a:lnSpc>
              <a:spcBef>
                <a:spcPts val="1001"/>
              </a:spcBef>
              <a:buNone/>
              <a:tabLst>
                <a:tab algn="l" pos="0"/>
              </a:tabLst>
            </a:pPr>
            <a:endParaRPr b="0" lang="en-US" sz="3500" spc="-1" strike="noStrike">
              <a:solidFill>
                <a:srgbClr val="000000"/>
              </a:solidFill>
              <a:latin typeface="Calibri"/>
            </a:endParaRPr>
          </a:p>
          <a:p>
            <a:pPr marL="274320" indent="-274320" algn="just">
              <a:lnSpc>
                <a:spcPct val="90000"/>
              </a:lnSpc>
              <a:spcBef>
                <a:spcPts val="1001"/>
              </a:spcBef>
              <a:buClr>
                <a:srgbClr val="a5a5a5"/>
              </a:buClr>
              <a:buFont typeface="Wingdings 2" charset="2"/>
              <a:buChar char=""/>
              <a:tabLst>
                <a:tab algn="l" pos="0"/>
              </a:tabLst>
            </a:pPr>
            <a:r>
              <a:rPr b="0" lang="en-US" sz="3600" spc="-1" strike="noStrike">
                <a:solidFill>
                  <a:srgbClr val="000000"/>
                </a:solidFill>
                <a:latin typeface="Calibri"/>
              </a:rPr>
              <a:t>The operation of the DMA controller must be under the control of a program executed by the processor. That is, the processor must initiate the DMA transfer. </a:t>
            </a:r>
            <a:endParaRPr b="0" lang="en-US" sz="3600" spc="-1" strike="noStrike">
              <a:solidFill>
                <a:srgbClr val="000000"/>
              </a:solidFill>
              <a:latin typeface="Calibri"/>
            </a:endParaRPr>
          </a:p>
          <a:p>
            <a:pPr algn="just">
              <a:lnSpc>
                <a:spcPct val="90000"/>
              </a:lnSpc>
              <a:spcBef>
                <a:spcPts val="1001"/>
              </a:spcBef>
              <a:buNone/>
              <a:tabLst>
                <a:tab algn="l" pos="0"/>
              </a:tabLst>
            </a:pPr>
            <a:endParaRPr b="0" lang="en-US" sz="3600" spc="-1" strike="noStrike">
              <a:solidFill>
                <a:srgbClr val="000000"/>
              </a:solidFill>
              <a:latin typeface="Calibri"/>
            </a:endParaRPr>
          </a:p>
          <a:p>
            <a:pPr marL="274320" indent="-274320" algn="just">
              <a:lnSpc>
                <a:spcPct val="90000"/>
              </a:lnSpc>
              <a:spcBef>
                <a:spcPts val="1001"/>
              </a:spcBef>
              <a:buClr>
                <a:srgbClr val="a5a5a5"/>
              </a:buClr>
              <a:buFont typeface="Wingdings 2" charset="2"/>
              <a:buChar char=""/>
              <a:tabLst>
                <a:tab algn="l" pos="0"/>
              </a:tabLst>
            </a:pPr>
            <a:r>
              <a:rPr b="0" lang="en-US" sz="3600" spc="-1" strike="noStrike">
                <a:solidFill>
                  <a:srgbClr val="000000"/>
                </a:solidFill>
                <a:latin typeface="Calibri"/>
              </a:rPr>
              <a:t>Once the DMA controller completes the DMA transfer, it informs the processor by raising an interrupt signal.</a:t>
            </a:r>
            <a:endParaRPr b="0" lang="en-US" sz="3600" spc="-1" strike="noStrike">
              <a:solidFill>
                <a:srgbClr val="000000"/>
              </a:solidFill>
              <a:latin typeface="Calibri"/>
            </a:endParaRPr>
          </a:p>
          <a:p>
            <a:pPr algn="just">
              <a:lnSpc>
                <a:spcPct val="90000"/>
              </a:lnSpc>
              <a:spcBef>
                <a:spcPts val="1001"/>
              </a:spcBef>
              <a:buNone/>
              <a:tabLst>
                <a:tab algn="l" pos="0"/>
              </a:tabLst>
            </a:pPr>
            <a:endParaRPr b="0" lang="en-US" sz="3500" spc="-1" strike="noStrike">
              <a:solidFill>
                <a:srgbClr val="000000"/>
              </a:solidFill>
              <a:latin typeface="Calibri"/>
            </a:endParaRPr>
          </a:p>
          <a:p>
            <a:pPr algn="just">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Direct Memory Access (contd..)</a:t>
            </a:r>
            <a:endParaRPr b="0" lang="en-US" sz="4400" spc="-1" strike="noStrike">
              <a:solidFill>
                <a:srgbClr val="000000"/>
              </a:solidFill>
              <a:latin typeface="Calibri"/>
            </a:endParaRPr>
          </a:p>
        </p:txBody>
      </p:sp>
      <p:sp>
        <p:nvSpPr>
          <p:cNvPr id="515" name="PlaceHolder 2"/>
          <p:cNvSpPr>
            <a:spLocks noGrp="1"/>
          </p:cNvSpPr>
          <p:nvPr>
            <p:ph/>
          </p:nvPr>
        </p:nvSpPr>
        <p:spPr>
          <a:xfrm>
            <a:off x="838080" y="1825560"/>
            <a:ext cx="10515240" cy="4350960"/>
          </a:xfrm>
          <a:prstGeom prst="rect">
            <a:avLst/>
          </a:prstGeom>
          <a:noFill/>
          <a:ln w="0">
            <a:noFill/>
          </a:ln>
        </p:spPr>
        <p:txBody>
          <a:bodyPr anchor="t">
            <a:normAutofit/>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Direct Memory Access (DMA):</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A special control unit may be provided to transfer a block of data directly between an I/O device and the main memory, without continuous intervention by the processor. </a:t>
            </a:r>
            <a:endParaRPr b="0" lang="en-US" sz="1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Control unit which performs these transfers is a part of the I/O device’s interface circuit. This control unit is called as a DMA controller.</a:t>
            </a:r>
            <a:endParaRPr b="0" lang="en-US" sz="28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DMA controller performs functions that would be normally carried out by the processor:</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For each word, it provides the memory address and all the control signals.</a:t>
            </a:r>
            <a:endParaRPr b="0" lang="en-US" sz="1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To transfer a block of data, it increments the memory addresses and keeps track of the number of transfers.</a:t>
            </a:r>
            <a:endParaRPr b="0" lang="en-US" sz="1800" spc="-1" strike="noStrike">
              <a:solidFill>
                <a:srgbClr val="000000"/>
              </a:solidFill>
              <a:latin typeface="Calibri"/>
            </a:endParaRPr>
          </a:p>
        </p:txBody>
      </p:sp>
      <p:sp>
        <p:nvSpPr>
          <p:cNvPr id="516" name="PlaceHolder 3"/>
          <p:cNvSpPr>
            <a:spLocks noGrp="1"/>
          </p:cNvSpPr>
          <p:nvPr>
            <p:ph type="dt" idx="40"/>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62FEC9FB-126A-45BA-88C8-7450DCBD8C15}" type="datetime1">
              <a:rPr b="0" lang="en-US" sz="1200" spc="-1" strike="noStrike">
                <a:solidFill>
                  <a:srgbClr val="8b8b8b"/>
                </a:solidFill>
                <a:latin typeface="Calibri"/>
              </a:rPr>
              <a:t>10/27/2024</a:t>
            </a:fld>
            <a:endParaRPr b="0" lang="en-IN" sz="1200" spc="-1" strike="noStrike">
              <a:latin typeface="Times New Roman"/>
            </a:endParaRPr>
          </a:p>
        </p:txBody>
      </p:sp>
      <p:sp>
        <p:nvSpPr>
          <p:cNvPr id="517" name="PlaceHolder 4"/>
          <p:cNvSpPr>
            <a:spLocks noGrp="1"/>
          </p:cNvSpPr>
          <p:nvPr>
            <p:ph type="sldNum" idx="41"/>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BE0615D5-1264-466F-8D06-2E530508691A}" type="slidenum">
              <a:rPr b="0" lang="en-US" sz="1200" spc="-1" strike="noStrike">
                <a:solidFill>
                  <a:srgbClr val="898989"/>
                </a:solidFill>
                <a:latin typeface="Arial"/>
              </a:rPr>
              <a:t>&lt;number&gt;</a:t>
            </a:fld>
            <a:endParaRPr b="0" lang="en-IN" sz="1200" spc="-1" strike="noStrike">
              <a:latin typeface="Times New Roman"/>
            </a:endParaRPr>
          </a:p>
        </p:txBody>
      </p:sp>
      <p:sp>
        <p:nvSpPr>
          <p:cNvPr id="518" name="PlaceHolder 5"/>
          <p:cNvSpPr>
            <a:spLocks noGrp="1"/>
          </p:cNvSpPr>
          <p:nvPr>
            <p:ph type="ftr" idx="42"/>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71120" y="0"/>
            <a:ext cx="10515240" cy="871560"/>
          </a:xfrm>
          <a:prstGeom prst="rect">
            <a:avLst/>
          </a:prstGeom>
          <a:noFill/>
          <a:ln w="0">
            <a:noFill/>
          </a:ln>
        </p:spPr>
        <p:txBody>
          <a:bodyPr anchor="ctr">
            <a:noAutofit/>
          </a:bodyPr>
          <a:p>
            <a:pPr algn="ctr">
              <a:lnSpc>
                <a:spcPct val="90000"/>
              </a:lnSpc>
              <a:buNone/>
            </a:pPr>
            <a:r>
              <a:rPr b="0" lang="en-IN" sz="4400" spc="-1" strike="noStrike">
                <a:solidFill>
                  <a:srgbClr val="000000"/>
                </a:solidFill>
                <a:latin typeface="Calibri Light"/>
              </a:rPr>
              <a:t>DMA</a:t>
            </a:r>
            <a:endParaRPr b="0" lang="en-US" sz="4400" spc="-1" strike="noStrike">
              <a:solidFill>
                <a:srgbClr val="000000"/>
              </a:solidFill>
              <a:latin typeface="Calibri"/>
            </a:endParaRPr>
          </a:p>
        </p:txBody>
      </p:sp>
      <p:sp>
        <p:nvSpPr>
          <p:cNvPr id="520" name="PlaceHolder 2"/>
          <p:cNvSpPr>
            <a:spLocks noGrp="1"/>
          </p:cNvSpPr>
          <p:nvPr>
            <p:ph/>
          </p:nvPr>
        </p:nvSpPr>
        <p:spPr>
          <a:xfrm>
            <a:off x="93960" y="1035360"/>
            <a:ext cx="4988520" cy="5380920"/>
          </a:xfrm>
          <a:prstGeom prst="rect">
            <a:avLst/>
          </a:prstGeom>
          <a:noFill/>
          <a:ln w="0">
            <a:noFill/>
          </a:ln>
        </p:spPr>
        <p:txBody>
          <a:bodyPr anchor="t">
            <a:normAutofit fontScale="90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To initiate the DMA transfer, the processor informs the DMA controller of: </a:t>
            </a:r>
            <a:endParaRPr b="0" lang="en-US" sz="2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Starting address,</a:t>
            </a:r>
            <a:endParaRPr b="0" lang="en-US" sz="1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Number of words in the block.</a:t>
            </a:r>
            <a:endParaRPr b="0" lang="en-US" sz="18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1800" spc="-1" strike="noStrike">
                <a:solidFill>
                  <a:srgbClr val="000000"/>
                </a:solidFill>
                <a:latin typeface="Calibri"/>
              </a:rPr>
              <a:t>Direction of transfer (I/O device to the memory, or memory to the I/O device).</a:t>
            </a:r>
            <a:endParaRPr b="0" lang="en-US" sz="1800" spc="-1" strike="noStrike">
              <a:solidFill>
                <a:srgbClr val="000000"/>
              </a:solidFill>
              <a:latin typeface="Calibri"/>
            </a:endParaRPr>
          </a:p>
          <a:p>
            <a:pPr marL="393120">
              <a:lnSpc>
                <a:spcPct val="90000"/>
              </a:lnSpc>
              <a:spcBef>
                <a:spcPts val="499"/>
              </a:spcBef>
              <a:buNone/>
              <a:tabLst>
                <a:tab algn="l" pos="0"/>
              </a:tabLst>
            </a:pPr>
            <a:endParaRPr b="0" lang="en-US" sz="1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R/W =1 Read(M</a:t>
            </a:r>
            <a:r>
              <a:rPr b="0" lang="en-IN" sz="2800" spc="-1" strike="noStrike">
                <a:solidFill>
                  <a:srgbClr val="000000"/>
                </a:solidFill>
                <a:latin typeface="Wingdings"/>
              </a:rPr>
              <a:t></a:t>
            </a:r>
            <a:r>
              <a:rPr b="0" lang="en-IN" sz="2800" spc="-1" strike="noStrike">
                <a:solidFill>
                  <a:srgbClr val="000000"/>
                </a:solidFill>
                <a:latin typeface="Calibri"/>
              </a:rPr>
              <a:t>IO)</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Done=1 when completed Transfer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IE=1 when ready for next transfer</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IN" sz="2800" spc="-1" strike="noStrike">
                <a:solidFill>
                  <a:srgbClr val="000000"/>
                </a:solidFill>
                <a:latin typeface="Calibri"/>
              </a:rPr>
              <a:t>IRQ=1  when interrupt is requested</a:t>
            </a:r>
            <a:endParaRPr b="0" lang="en-US" sz="2800" spc="-1" strike="noStrike">
              <a:solidFill>
                <a:srgbClr val="000000"/>
              </a:solidFill>
              <a:latin typeface="Calibri"/>
            </a:endParaRPr>
          </a:p>
        </p:txBody>
      </p:sp>
      <p:pic>
        <p:nvPicPr>
          <p:cNvPr id="521" name="Content Placeholder 3" descr=""/>
          <p:cNvPicPr/>
          <p:nvPr/>
        </p:nvPicPr>
        <p:blipFill>
          <a:blip r:embed="rId1"/>
          <a:stretch/>
        </p:blipFill>
        <p:spPr>
          <a:xfrm>
            <a:off x="5513400" y="1263960"/>
            <a:ext cx="6111720" cy="49258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1752480" y="228600"/>
            <a:ext cx="8305560" cy="93312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Direct Memory Access</a:t>
            </a:r>
            <a:endParaRPr b="0" lang="en-US" sz="4400" spc="-1" strike="noStrike">
              <a:solidFill>
                <a:srgbClr val="000000"/>
              </a:solidFill>
              <a:latin typeface="Calibri"/>
            </a:endParaRPr>
          </a:p>
        </p:txBody>
      </p:sp>
      <p:sp>
        <p:nvSpPr>
          <p:cNvPr id="523" name="Rectangle 4"/>
          <p:cNvSpPr/>
          <p:nvPr/>
        </p:nvSpPr>
        <p:spPr>
          <a:xfrm>
            <a:off x="6735600" y="1235160"/>
            <a:ext cx="1277640" cy="799920"/>
          </a:xfrm>
          <a:prstGeom prst="rect">
            <a:avLst/>
          </a:prstGeom>
          <a:solidFill>
            <a:srgbClr val="ffffff"/>
          </a:solidFill>
          <a:ln w="0">
            <a:solidFill>
              <a:srgbClr val="ffffff"/>
            </a:solidFill>
          </a:ln>
        </p:spPr>
        <p:style>
          <a:lnRef idx="0"/>
          <a:fillRef idx="0"/>
          <a:effectRef idx="0"/>
          <a:fontRef idx="minor"/>
        </p:style>
      </p:sp>
      <p:sp>
        <p:nvSpPr>
          <p:cNvPr id="524" name="Rectangle 5"/>
          <p:cNvSpPr/>
          <p:nvPr/>
        </p:nvSpPr>
        <p:spPr>
          <a:xfrm>
            <a:off x="6735600" y="1235160"/>
            <a:ext cx="1277640" cy="799920"/>
          </a:xfrm>
          <a:prstGeom prst="rect">
            <a:avLst/>
          </a:prstGeom>
          <a:noFill/>
          <a:ln w="17463">
            <a:solidFill>
              <a:srgbClr val="000000"/>
            </a:solidFill>
            <a:miter/>
          </a:ln>
        </p:spPr>
        <p:style>
          <a:lnRef idx="0"/>
          <a:fillRef idx="0"/>
          <a:effectRef idx="0"/>
          <a:fontRef idx="minor"/>
        </p:style>
      </p:sp>
      <p:sp>
        <p:nvSpPr>
          <p:cNvPr id="525" name="Rectangle 6"/>
          <p:cNvSpPr/>
          <p:nvPr/>
        </p:nvSpPr>
        <p:spPr>
          <a:xfrm>
            <a:off x="7134480" y="1625760"/>
            <a:ext cx="55260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memory</a:t>
            </a:r>
            <a:endParaRPr b="0" lang="en-IN" sz="1300" spc="-1" strike="noStrike">
              <a:latin typeface="Arial"/>
            </a:endParaRPr>
          </a:p>
        </p:txBody>
      </p:sp>
      <p:sp>
        <p:nvSpPr>
          <p:cNvPr id="526" name="Rectangle 7"/>
          <p:cNvSpPr/>
          <p:nvPr/>
        </p:nvSpPr>
        <p:spPr>
          <a:xfrm>
            <a:off x="4017960" y="1235160"/>
            <a:ext cx="1279080" cy="799920"/>
          </a:xfrm>
          <a:prstGeom prst="rect">
            <a:avLst/>
          </a:prstGeom>
          <a:solidFill>
            <a:srgbClr val="ffffff"/>
          </a:solidFill>
          <a:ln w="0">
            <a:solidFill>
              <a:srgbClr val="ffffff"/>
            </a:solidFill>
          </a:ln>
        </p:spPr>
        <p:style>
          <a:lnRef idx="0"/>
          <a:fillRef idx="0"/>
          <a:effectRef idx="0"/>
          <a:fontRef idx="minor"/>
        </p:style>
      </p:sp>
      <p:sp>
        <p:nvSpPr>
          <p:cNvPr id="527" name="Rectangle 8"/>
          <p:cNvSpPr/>
          <p:nvPr/>
        </p:nvSpPr>
        <p:spPr>
          <a:xfrm>
            <a:off x="4017960" y="1235160"/>
            <a:ext cx="1279080" cy="799920"/>
          </a:xfrm>
          <a:prstGeom prst="rect">
            <a:avLst/>
          </a:prstGeom>
          <a:noFill/>
          <a:ln w="17463">
            <a:solidFill>
              <a:srgbClr val="000000"/>
            </a:solidFill>
            <a:miter/>
          </a:ln>
        </p:spPr>
        <p:style>
          <a:lnRef idx="0"/>
          <a:fillRef idx="0"/>
          <a:effectRef idx="0"/>
          <a:fontRef idx="minor"/>
        </p:style>
      </p:sp>
      <p:sp>
        <p:nvSpPr>
          <p:cNvPr id="528" name="Rectangle 9"/>
          <p:cNvSpPr/>
          <p:nvPr/>
        </p:nvSpPr>
        <p:spPr>
          <a:xfrm>
            <a:off x="4413240" y="1536840"/>
            <a:ext cx="6364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Processor</a:t>
            </a:r>
            <a:endParaRPr b="0" lang="en-IN" sz="1300" spc="-1" strike="noStrike">
              <a:latin typeface="Arial"/>
            </a:endParaRPr>
          </a:p>
        </p:txBody>
      </p:sp>
      <p:sp>
        <p:nvSpPr>
          <p:cNvPr id="529" name="Line 10"/>
          <p:cNvSpPr/>
          <p:nvPr/>
        </p:nvSpPr>
        <p:spPr>
          <a:xfrm flipH="1">
            <a:off x="3377880" y="2514600"/>
            <a:ext cx="5435640" cy="1440"/>
          </a:xfrm>
          <a:prstGeom prst="line">
            <a:avLst/>
          </a:prstGeom>
          <a:ln w="17463">
            <a:solidFill>
              <a:srgbClr val="ffffff"/>
            </a:solidFill>
            <a:round/>
          </a:ln>
        </p:spPr>
        <p:style>
          <a:lnRef idx="0"/>
          <a:fillRef idx="0"/>
          <a:effectRef idx="0"/>
          <a:fontRef idx="minor"/>
        </p:style>
      </p:sp>
      <p:sp>
        <p:nvSpPr>
          <p:cNvPr id="530" name="Line 11"/>
          <p:cNvSpPr/>
          <p:nvPr/>
        </p:nvSpPr>
        <p:spPr>
          <a:xfrm flipH="1">
            <a:off x="3377880" y="2347560"/>
            <a:ext cx="5435640" cy="1800"/>
          </a:xfrm>
          <a:prstGeom prst="line">
            <a:avLst/>
          </a:prstGeom>
          <a:ln w="17463">
            <a:solidFill>
              <a:srgbClr val="000000"/>
            </a:solidFill>
            <a:round/>
          </a:ln>
        </p:spPr>
        <p:style>
          <a:lnRef idx="0"/>
          <a:fillRef idx="0"/>
          <a:effectRef idx="0"/>
          <a:fontRef idx="minor"/>
        </p:style>
      </p:sp>
      <p:sp>
        <p:nvSpPr>
          <p:cNvPr id="531" name="Rectangle 19"/>
          <p:cNvSpPr/>
          <p:nvPr/>
        </p:nvSpPr>
        <p:spPr>
          <a:xfrm>
            <a:off x="5549400" y="2104920"/>
            <a:ext cx="74484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System bus</a:t>
            </a:r>
            <a:endParaRPr b="0" lang="en-IN" sz="1300" spc="-1" strike="noStrike">
              <a:latin typeface="Arial"/>
            </a:endParaRPr>
          </a:p>
        </p:txBody>
      </p:sp>
      <p:sp>
        <p:nvSpPr>
          <p:cNvPr id="532" name="Rectangle 21"/>
          <p:cNvSpPr/>
          <p:nvPr/>
        </p:nvSpPr>
        <p:spPr>
          <a:xfrm>
            <a:off x="7221600" y="1395360"/>
            <a:ext cx="3484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Main</a:t>
            </a:r>
            <a:endParaRPr b="0" lang="en-IN" sz="1300" spc="-1" strike="noStrike">
              <a:latin typeface="Arial"/>
            </a:endParaRPr>
          </a:p>
        </p:txBody>
      </p:sp>
      <p:sp>
        <p:nvSpPr>
          <p:cNvPr id="533" name="Line 26"/>
          <p:cNvSpPr/>
          <p:nvPr/>
        </p:nvSpPr>
        <p:spPr>
          <a:xfrm flipV="1">
            <a:off x="4657680" y="2046240"/>
            <a:ext cx="1440" cy="291960"/>
          </a:xfrm>
          <a:prstGeom prst="line">
            <a:avLst/>
          </a:prstGeom>
          <a:ln w="17526">
            <a:solidFill>
              <a:srgbClr val="000000"/>
            </a:solidFill>
            <a:round/>
          </a:ln>
        </p:spPr>
        <p:style>
          <a:lnRef idx="0"/>
          <a:fillRef idx="0"/>
          <a:effectRef idx="0"/>
          <a:fontRef idx="minor"/>
        </p:style>
      </p:sp>
      <p:sp>
        <p:nvSpPr>
          <p:cNvPr id="534" name="Line 27"/>
          <p:cNvSpPr/>
          <p:nvPr/>
        </p:nvSpPr>
        <p:spPr>
          <a:xfrm flipV="1">
            <a:off x="7375320" y="2046240"/>
            <a:ext cx="1440" cy="291960"/>
          </a:xfrm>
          <a:prstGeom prst="line">
            <a:avLst/>
          </a:prstGeom>
          <a:ln w="17526">
            <a:solidFill>
              <a:srgbClr val="000000"/>
            </a:solidFill>
            <a:round/>
          </a:ln>
        </p:spPr>
        <p:style>
          <a:lnRef idx="0"/>
          <a:fillRef idx="0"/>
          <a:effectRef idx="0"/>
          <a:fontRef idx="minor"/>
        </p:style>
      </p:sp>
      <p:sp>
        <p:nvSpPr>
          <p:cNvPr id="535" name="Line 28"/>
          <p:cNvSpPr/>
          <p:nvPr/>
        </p:nvSpPr>
        <p:spPr>
          <a:xfrm flipV="1">
            <a:off x="5865480" y="2347560"/>
            <a:ext cx="1800" cy="292320"/>
          </a:xfrm>
          <a:prstGeom prst="line">
            <a:avLst/>
          </a:prstGeom>
          <a:ln w="17526">
            <a:solidFill>
              <a:srgbClr val="000000"/>
            </a:solidFill>
            <a:round/>
          </a:ln>
        </p:spPr>
        <p:style>
          <a:lnRef idx="0"/>
          <a:fillRef idx="0"/>
          <a:effectRef idx="0"/>
          <a:fontRef idx="minor"/>
        </p:style>
      </p:sp>
      <p:sp>
        <p:nvSpPr>
          <p:cNvPr id="536" name="Line 29"/>
          <p:cNvSpPr/>
          <p:nvPr/>
        </p:nvSpPr>
        <p:spPr>
          <a:xfrm flipV="1">
            <a:off x="8262720" y="2347560"/>
            <a:ext cx="1800" cy="292320"/>
          </a:xfrm>
          <a:prstGeom prst="line">
            <a:avLst/>
          </a:prstGeom>
          <a:ln w="17526">
            <a:solidFill>
              <a:srgbClr val="000000"/>
            </a:solidFill>
            <a:round/>
          </a:ln>
        </p:spPr>
        <p:style>
          <a:lnRef idx="0"/>
          <a:fillRef idx="0"/>
          <a:effectRef idx="0"/>
          <a:fontRef idx="minor"/>
        </p:style>
      </p:sp>
      <p:sp>
        <p:nvSpPr>
          <p:cNvPr id="537" name="Line 34"/>
          <p:cNvSpPr/>
          <p:nvPr/>
        </p:nvSpPr>
        <p:spPr>
          <a:xfrm flipV="1">
            <a:off x="4267080" y="2347560"/>
            <a:ext cx="1440" cy="292320"/>
          </a:xfrm>
          <a:prstGeom prst="line">
            <a:avLst/>
          </a:prstGeom>
          <a:ln w="17526">
            <a:solidFill>
              <a:srgbClr val="000000"/>
            </a:solidFill>
            <a:round/>
          </a:ln>
        </p:spPr>
        <p:style>
          <a:lnRef idx="0"/>
          <a:fillRef idx="0"/>
          <a:effectRef idx="0"/>
          <a:fontRef idx="minor"/>
        </p:style>
      </p:sp>
      <p:sp>
        <p:nvSpPr>
          <p:cNvPr id="538" name="Line 37"/>
          <p:cNvSpPr/>
          <p:nvPr/>
        </p:nvSpPr>
        <p:spPr>
          <a:xfrm flipV="1">
            <a:off x="7215120" y="2347560"/>
            <a:ext cx="1440" cy="292320"/>
          </a:xfrm>
          <a:prstGeom prst="line">
            <a:avLst/>
          </a:prstGeom>
          <a:ln w="17526">
            <a:solidFill>
              <a:srgbClr val="000000"/>
            </a:solidFill>
            <a:round/>
          </a:ln>
        </p:spPr>
        <p:style>
          <a:lnRef idx="0"/>
          <a:fillRef idx="0"/>
          <a:effectRef idx="0"/>
          <a:fontRef idx="minor"/>
        </p:style>
      </p:sp>
      <p:grpSp>
        <p:nvGrpSpPr>
          <p:cNvPr id="539" name="Group 54"/>
          <p:cNvGrpSpPr/>
          <p:nvPr/>
        </p:nvGrpSpPr>
        <p:grpSpPr>
          <a:xfrm>
            <a:off x="3538440" y="2638440"/>
            <a:ext cx="5274720" cy="2077560"/>
            <a:chOff x="3538440" y="2638440"/>
            <a:chExt cx="5274720" cy="2077560"/>
          </a:xfrm>
        </p:grpSpPr>
        <p:sp>
          <p:nvSpPr>
            <p:cNvPr id="540" name="Rectangle 12"/>
            <p:cNvSpPr/>
            <p:nvPr/>
          </p:nvSpPr>
          <p:spPr>
            <a:xfrm>
              <a:off x="7854840" y="2638440"/>
              <a:ext cx="958320" cy="639360"/>
            </a:xfrm>
            <a:prstGeom prst="rect">
              <a:avLst/>
            </a:prstGeom>
            <a:solidFill>
              <a:srgbClr val="ffffff"/>
            </a:solidFill>
            <a:ln w="0">
              <a:solidFill>
                <a:srgbClr val="ffffff"/>
              </a:solidFill>
            </a:ln>
          </p:spPr>
          <p:style>
            <a:lnRef idx="0"/>
            <a:fillRef idx="0"/>
            <a:effectRef idx="0"/>
            <a:fontRef idx="minor"/>
          </p:style>
        </p:sp>
        <p:sp>
          <p:nvSpPr>
            <p:cNvPr id="541" name="Rectangle 13"/>
            <p:cNvSpPr/>
            <p:nvPr/>
          </p:nvSpPr>
          <p:spPr>
            <a:xfrm>
              <a:off x="7854840" y="2638440"/>
              <a:ext cx="958320" cy="639360"/>
            </a:xfrm>
            <a:prstGeom prst="rect">
              <a:avLst/>
            </a:prstGeom>
            <a:noFill/>
            <a:ln w="17463">
              <a:solidFill>
                <a:srgbClr val="000000"/>
              </a:solidFill>
              <a:miter/>
            </a:ln>
          </p:spPr>
          <p:style>
            <a:lnRef idx="0"/>
            <a:fillRef idx="0"/>
            <a:effectRef idx="0"/>
            <a:fontRef idx="minor"/>
          </p:style>
        </p:sp>
        <p:sp>
          <p:nvSpPr>
            <p:cNvPr id="542" name="Rectangle 16"/>
            <p:cNvSpPr/>
            <p:nvPr/>
          </p:nvSpPr>
          <p:spPr>
            <a:xfrm>
              <a:off x="8038080" y="2819520"/>
              <a:ext cx="6397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Keyboard</a:t>
              </a:r>
              <a:endParaRPr b="0" lang="en-IN" sz="1300" spc="-1" strike="noStrike">
                <a:latin typeface="Arial"/>
              </a:endParaRPr>
            </a:p>
          </p:txBody>
        </p:sp>
        <p:sp>
          <p:nvSpPr>
            <p:cNvPr id="543" name="Rectangle 17"/>
            <p:cNvSpPr/>
            <p:nvPr/>
          </p:nvSpPr>
          <p:spPr>
            <a:xfrm>
              <a:off x="5297400" y="3597120"/>
              <a:ext cx="1117080" cy="639360"/>
            </a:xfrm>
            <a:prstGeom prst="rect">
              <a:avLst/>
            </a:prstGeom>
            <a:solidFill>
              <a:srgbClr val="ffffff"/>
            </a:solidFill>
            <a:ln w="0">
              <a:solidFill>
                <a:srgbClr val="ffffff"/>
              </a:solidFill>
            </a:ln>
          </p:spPr>
          <p:style>
            <a:lnRef idx="0"/>
            <a:fillRef idx="0"/>
            <a:effectRef idx="0"/>
            <a:fontRef idx="minor"/>
          </p:style>
        </p:sp>
        <p:sp>
          <p:nvSpPr>
            <p:cNvPr id="544" name="Rectangle 18"/>
            <p:cNvSpPr/>
            <p:nvPr/>
          </p:nvSpPr>
          <p:spPr>
            <a:xfrm>
              <a:off x="5297400" y="3597120"/>
              <a:ext cx="1117080" cy="639360"/>
            </a:xfrm>
            <a:prstGeom prst="rect">
              <a:avLst/>
            </a:prstGeom>
            <a:noFill/>
            <a:ln w="17463">
              <a:solidFill>
                <a:srgbClr val="000000"/>
              </a:solidFill>
              <a:miter/>
            </a:ln>
          </p:spPr>
          <p:style>
            <a:lnRef idx="0"/>
            <a:fillRef idx="0"/>
            <a:effectRef idx="0"/>
            <a:fontRef idx="minor"/>
          </p:style>
        </p:sp>
        <p:sp>
          <p:nvSpPr>
            <p:cNvPr id="545" name="Rectangle 30"/>
            <p:cNvSpPr/>
            <p:nvPr/>
          </p:nvSpPr>
          <p:spPr>
            <a:xfrm>
              <a:off x="3699000" y="2638440"/>
              <a:ext cx="1117080" cy="639360"/>
            </a:xfrm>
            <a:prstGeom prst="rect">
              <a:avLst/>
            </a:prstGeom>
            <a:solidFill>
              <a:srgbClr val="ffffff"/>
            </a:solidFill>
            <a:ln w="0">
              <a:solidFill>
                <a:srgbClr val="ffffff"/>
              </a:solidFill>
            </a:ln>
          </p:spPr>
          <p:style>
            <a:lnRef idx="0"/>
            <a:fillRef idx="0"/>
            <a:effectRef idx="0"/>
            <a:fontRef idx="minor"/>
          </p:style>
        </p:sp>
        <p:sp>
          <p:nvSpPr>
            <p:cNvPr id="546" name="Rectangle 31"/>
            <p:cNvSpPr/>
            <p:nvPr/>
          </p:nvSpPr>
          <p:spPr>
            <a:xfrm>
              <a:off x="3699000" y="2638440"/>
              <a:ext cx="1117080" cy="639360"/>
            </a:xfrm>
            <a:prstGeom prst="rect">
              <a:avLst/>
            </a:prstGeom>
            <a:noFill/>
            <a:ln w="19050">
              <a:solidFill>
                <a:srgbClr val="c00000"/>
              </a:solidFill>
              <a:miter/>
            </a:ln>
          </p:spPr>
          <p:style>
            <a:lnRef idx="0"/>
            <a:fillRef idx="0"/>
            <a:effectRef idx="0"/>
            <a:fontRef idx="minor"/>
          </p:style>
        </p:sp>
        <p:sp>
          <p:nvSpPr>
            <p:cNvPr id="547" name="Rectangle 32"/>
            <p:cNvSpPr/>
            <p:nvPr/>
          </p:nvSpPr>
          <p:spPr>
            <a:xfrm>
              <a:off x="3893040" y="2744640"/>
              <a:ext cx="74340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Disk/DMA</a:t>
              </a:r>
              <a:endParaRPr b="0" lang="en-IN" sz="1300" spc="-1" strike="noStrike">
                <a:latin typeface="Arial"/>
              </a:endParaRPr>
            </a:p>
          </p:txBody>
        </p:sp>
        <p:sp>
          <p:nvSpPr>
            <p:cNvPr id="548" name="Rectangle 33"/>
            <p:cNvSpPr/>
            <p:nvPr/>
          </p:nvSpPr>
          <p:spPr>
            <a:xfrm>
              <a:off x="3970080" y="2922480"/>
              <a:ext cx="6397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controller</a:t>
              </a:r>
              <a:endParaRPr b="0" lang="en-IN" sz="1300" spc="-1" strike="noStrike">
                <a:latin typeface="Arial"/>
              </a:endParaRPr>
            </a:p>
          </p:txBody>
        </p:sp>
        <p:sp>
          <p:nvSpPr>
            <p:cNvPr id="549" name="Rectangle 35"/>
            <p:cNvSpPr/>
            <p:nvPr/>
          </p:nvSpPr>
          <p:spPr>
            <a:xfrm>
              <a:off x="6735600" y="2638440"/>
              <a:ext cx="958320" cy="639360"/>
            </a:xfrm>
            <a:prstGeom prst="rect">
              <a:avLst/>
            </a:prstGeom>
            <a:solidFill>
              <a:srgbClr val="ffffff"/>
            </a:solidFill>
            <a:ln w="0">
              <a:solidFill>
                <a:srgbClr val="ffffff"/>
              </a:solidFill>
            </a:ln>
          </p:spPr>
          <p:style>
            <a:lnRef idx="0"/>
            <a:fillRef idx="0"/>
            <a:effectRef idx="0"/>
            <a:fontRef idx="minor"/>
          </p:style>
        </p:sp>
        <p:sp>
          <p:nvSpPr>
            <p:cNvPr id="550" name="Rectangle 36"/>
            <p:cNvSpPr/>
            <p:nvPr/>
          </p:nvSpPr>
          <p:spPr>
            <a:xfrm>
              <a:off x="6735600" y="2638440"/>
              <a:ext cx="958320" cy="639360"/>
            </a:xfrm>
            <a:prstGeom prst="rect">
              <a:avLst/>
            </a:prstGeom>
            <a:noFill/>
            <a:ln w="17463">
              <a:solidFill>
                <a:srgbClr val="000000"/>
              </a:solidFill>
              <a:miter/>
            </a:ln>
          </p:spPr>
          <p:style>
            <a:lnRef idx="0"/>
            <a:fillRef idx="0"/>
            <a:effectRef idx="0"/>
            <a:fontRef idx="minor"/>
          </p:style>
        </p:sp>
        <p:sp>
          <p:nvSpPr>
            <p:cNvPr id="551" name="Rectangle 38"/>
            <p:cNvSpPr/>
            <p:nvPr/>
          </p:nvSpPr>
          <p:spPr>
            <a:xfrm>
              <a:off x="7022160" y="2851200"/>
              <a:ext cx="45216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Printer</a:t>
              </a:r>
              <a:endParaRPr b="0" lang="en-IN" sz="1300" spc="-1" strike="noStrike">
                <a:latin typeface="Arial"/>
              </a:endParaRPr>
            </a:p>
          </p:txBody>
        </p:sp>
        <p:sp>
          <p:nvSpPr>
            <p:cNvPr id="552" name="Rectangle 39"/>
            <p:cNvSpPr/>
            <p:nvPr/>
          </p:nvSpPr>
          <p:spPr>
            <a:xfrm>
              <a:off x="5297400" y="2638440"/>
              <a:ext cx="1117080" cy="639360"/>
            </a:xfrm>
            <a:prstGeom prst="rect">
              <a:avLst/>
            </a:prstGeom>
            <a:solidFill>
              <a:srgbClr val="ffffff"/>
            </a:solidFill>
            <a:ln w="0">
              <a:solidFill>
                <a:srgbClr val="ffffff"/>
              </a:solidFill>
            </a:ln>
          </p:spPr>
          <p:style>
            <a:lnRef idx="0"/>
            <a:fillRef idx="0"/>
            <a:effectRef idx="0"/>
            <a:fontRef idx="minor"/>
          </p:style>
        </p:sp>
        <p:sp>
          <p:nvSpPr>
            <p:cNvPr id="553" name="Rectangle 40"/>
            <p:cNvSpPr/>
            <p:nvPr/>
          </p:nvSpPr>
          <p:spPr>
            <a:xfrm>
              <a:off x="5297400" y="2638440"/>
              <a:ext cx="1117080" cy="639360"/>
            </a:xfrm>
            <a:prstGeom prst="rect">
              <a:avLst/>
            </a:prstGeom>
            <a:noFill/>
            <a:ln w="19050">
              <a:solidFill>
                <a:srgbClr val="c00000"/>
              </a:solidFill>
              <a:miter/>
            </a:ln>
          </p:spPr>
          <p:style>
            <a:lnRef idx="0"/>
            <a:fillRef idx="0"/>
            <a:effectRef idx="0"/>
            <a:fontRef idx="minor"/>
          </p:style>
        </p:sp>
        <p:sp>
          <p:nvSpPr>
            <p:cNvPr id="554" name="Rectangle 41"/>
            <p:cNvSpPr/>
            <p:nvPr/>
          </p:nvSpPr>
          <p:spPr>
            <a:xfrm>
              <a:off x="5668200" y="2744640"/>
              <a:ext cx="385200" cy="19800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DMA</a:t>
              </a:r>
              <a:endParaRPr b="0" lang="en-IN" sz="1300" spc="-1" strike="noStrike">
                <a:latin typeface="Arial"/>
              </a:endParaRPr>
            </a:p>
          </p:txBody>
        </p:sp>
        <p:sp>
          <p:nvSpPr>
            <p:cNvPr id="555" name="Rectangle 42"/>
            <p:cNvSpPr/>
            <p:nvPr/>
          </p:nvSpPr>
          <p:spPr>
            <a:xfrm>
              <a:off x="5568480" y="2922480"/>
              <a:ext cx="63972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controller</a:t>
              </a:r>
              <a:endParaRPr b="0" lang="en-IN" sz="1300" spc="-1" strike="noStrike">
                <a:latin typeface="Arial"/>
              </a:endParaRPr>
            </a:p>
          </p:txBody>
        </p:sp>
        <p:sp>
          <p:nvSpPr>
            <p:cNvPr id="556" name="Line 43"/>
            <p:cNvSpPr/>
            <p:nvPr/>
          </p:nvSpPr>
          <p:spPr>
            <a:xfrm flipV="1">
              <a:off x="5865480" y="3278160"/>
              <a:ext cx="1800" cy="318960"/>
            </a:xfrm>
            <a:prstGeom prst="line">
              <a:avLst/>
            </a:prstGeom>
            <a:ln w="17463">
              <a:solidFill>
                <a:srgbClr val="000000"/>
              </a:solidFill>
              <a:round/>
            </a:ln>
          </p:spPr>
          <p:style>
            <a:lnRef idx="0"/>
            <a:fillRef idx="0"/>
            <a:effectRef idx="0"/>
            <a:fontRef idx="minor"/>
          </p:style>
        </p:sp>
        <p:sp>
          <p:nvSpPr>
            <p:cNvPr id="557" name="Rectangle 44"/>
            <p:cNvSpPr/>
            <p:nvPr/>
          </p:nvSpPr>
          <p:spPr>
            <a:xfrm>
              <a:off x="4336920" y="3597120"/>
              <a:ext cx="639360" cy="479160"/>
            </a:xfrm>
            <a:prstGeom prst="rect">
              <a:avLst/>
            </a:prstGeom>
            <a:solidFill>
              <a:srgbClr val="ffffff"/>
            </a:solidFill>
            <a:ln w="0">
              <a:solidFill>
                <a:srgbClr val="ffffff"/>
              </a:solidFill>
            </a:ln>
          </p:spPr>
          <p:style>
            <a:lnRef idx="0"/>
            <a:fillRef idx="0"/>
            <a:effectRef idx="0"/>
            <a:fontRef idx="minor"/>
          </p:style>
        </p:sp>
        <p:sp>
          <p:nvSpPr>
            <p:cNvPr id="558" name="Rectangle 45"/>
            <p:cNvSpPr/>
            <p:nvPr/>
          </p:nvSpPr>
          <p:spPr>
            <a:xfrm>
              <a:off x="4336920" y="3597120"/>
              <a:ext cx="639360" cy="479160"/>
            </a:xfrm>
            <a:prstGeom prst="rect">
              <a:avLst/>
            </a:prstGeom>
            <a:noFill/>
            <a:ln w="17463">
              <a:solidFill>
                <a:srgbClr val="000000"/>
              </a:solidFill>
              <a:miter/>
            </a:ln>
          </p:spPr>
          <p:style>
            <a:lnRef idx="0"/>
            <a:fillRef idx="0"/>
            <a:effectRef idx="0"/>
            <a:fontRef idx="minor"/>
          </p:style>
        </p:sp>
        <p:sp>
          <p:nvSpPr>
            <p:cNvPr id="559" name="Rectangle 46"/>
            <p:cNvSpPr/>
            <p:nvPr/>
          </p:nvSpPr>
          <p:spPr>
            <a:xfrm>
              <a:off x="4521960" y="3720960"/>
              <a:ext cx="3088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Disk</a:t>
              </a:r>
              <a:endParaRPr b="0" lang="en-IN" sz="1300" spc="-1" strike="noStrike">
                <a:latin typeface="Arial"/>
              </a:endParaRPr>
            </a:p>
          </p:txBody>
        </p:sp>
        <p:sp>
          <p:nvSpPr>
            <p:cNvPr id="560" name="Rectangle 47"/>
            <p:cNvSpPr/>
            <p:nvPr/>
          </p:nvSpPr>
          <p:spPr>
            <a:xfrm>
              <a:off x="3538440" y="3597120"/>
              <a:ext cx="639360" cy="479160"/>
            </a:xfrm>
            <a:prstGeom prst="rect">
              <a:avLst/>
            </a:prstGeom>
            <a:solidFill>
              <a:srgbClr val="ffffff"/>
            </a:solidFill>
            <a:ln w="0">
              <a:solidFill>
                <a:srgbClr val="ffffff"/>
              </a:solidFill>
            </a:ln>
          </p:spPr>
          <p:style>
            <a:lnRef idx="0"/>
            <a:fillRef idx="0"/>
            <a:effectRef idx="0"/>
            <a:fontRef idx="minor"/>
          </p:style>
        </p:sp>
        <p:sp>
          <p:nvSpPr>
            <p:cNvPr id="561" name="Rectangle 48"/>
            <p:cNvSpPr/>
            <p:nvPr/>
          </p:nvSpPr>
          <p:spPr>
            <a:xfrm>
              <a:off x="3538440" y="3597120"/>
              <a:ext cx="639360" cy="479160"/>
            </a:xfrm>
            <a:prstGeom prst="rect">
              <a:avLst/>
            </a:prstGeom>
            <a:noFill/>
            <a:ln w="17463">
              <a:solidFill>
                <a:srgbClr val="000000"/>
              </a:solidFill>
              <a:miter/>
            </a:ln>
          </p:spPr>
          <p:style>
            <a:lnRef idx="0"/>
            <a:fillRef idx="0"/>
            <a:effectRef idx="0"/>
            <a:fontRef idx="minor"/>
          </p:style>
        </p:sp>
        <p:sp>
          <p:nvSpPr>
            <p:cNvPr id="562" name="Rectangle 49"/>
            <p:cNvSpPr/>
            <p:nvPr/>
          </p:nvSpPr>
          <p:spPr>
            <a:xfrm>
              <a:off x="3723480" y="3720960"/>
              <a:ext cx="308880" cy="198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Disk</a:t>
              </a:r>
              <a:endParaRPr b="0" lang="en-IN" sz="1300" spc="-1" strike="noStrike">
                <a:latin typeface="Arial"/>
              </a:endParaRPr>
            </a:p>
          </p:txBody>
        </p:sp>
        <p:sp>
          <p:nvSpPr>
            <p:cNvPr id="563" name="Freeform 50"/>
            <p:cNvSpPr/>
            <p:nvPr/>
          </p:nvSpPr>
          <p:spPr>
            <a:xfrm>
              <a:off x="4497480" y="3278160"/>
              <a:ext cx="159840" cy="318600"/>
            </a:xfrm>
            <a:custGeom>
              <a:avLst/>
              <a:gdLst/>
              <a:ahLst/>
              <a:rect l="l" t="t" r="r" b="b"/>
              <a:pathLst>
                <a:path w="9" h="18">
                  <a:moveTo>
                    <a:pt x="9" y="18"/>
                  </a:moveTo>
                  <a:lnTo>
                    <a:pt x="9" y="9"/>
                  </a:lnTo>
                  <a:lnTo>
                    <a:pt x="0" y="9"/>
                  </a:lnTo>
                  <a:lnTo>
                    <a:pt x="0" y="0"/>
                  </a:lnTo>
                </a:path>
              </a:pathLst>
            </a:custGeom>
            <a:noFill/>
            <a:ln w="17463">
              <a:solidFill>
                <a:srgbClr val="000000"/>
              </a:solidFill>
              <a:round/>
            </a:ln>
          </p:spPr>
          <p:style>
            <a:lnRef idx="0"/>
            <a:fillRef idx="0"/>
            <a:effectRef idx="0"/>
            <a:fontRef idx="minor"/>
          </p:style>
        </p:sp>
        <p:sp>
          <p:nvSpPr>
            <p:cNvPr id="564" name="Freeform 51"/>
            <p:cNvSpPr/>
            <p:nvPr/>
          </p:nvSpPr>
          <p:spPr>
            <a:xfrm>
              <a:off x="3857760" y="3278160"/>
              <a:ext cx="159840" cy="318600"/>
            </a:xfrm>
            <a:custGeom>
              <a:avLst/>
              <a:gdLst/>
              <a:ahLst/>
              <a:rect l="l" t="t" r="r" b="b"/>
              <a:pathLst>
                <a:path w="9" h="18">
                  <a:moveTo>
                    <a:pt x="0" y="18"/>
                  </a:moveTo>
                  <a:lnTo>
                    <a:pt x="0" y="9"/>
                  </a:lnTo>
                  <a:lnTo>
                    <a:pt x="9" y="9"/>
                  </a:lnTo>
                  <a:lnTo>
                    <a:pt x="9" y="0"/>
                  </a:lnTo>
                </a:path>
              </a:pathLst>
            </a:custGeom>
            <a:noFill/>
            <a:ln w="17463">
              <a:solidFill>
                <a:srgbClr val="000000"/>
              </a:solidFill>
              <a:round/>
            </a:ln>
          </p:spPr>
          <p:style>
            <a:lnRef idx="0"/>
            <a:fillRef idx="0"/>
            <a:effectRef idx="0"/>
            <a:fontRef idx="minor"/>
          </p:style>
        </p:sp>
        <p:sp>
          <p:nvSpPr>
            <p:cNvPr id="565" name="Line 52"/>
            <p:cNvSpPr/>
            <p:nvPr/>
          </p:nvSpPr>
          <p:spPr>
            <a:xfrm flipV="1">
              <a:off x="5865480" y="4236840"/>
              <a:ext cx="1800" cy="355680"/>
            </a:xfrm>
            <a:prstGeom prst="line">
              <a:avLst/>
            </a:prstGeom>
            <a:ln w="17463">
              <a:solidFill>
                <a:srgbClr val="000000"/>
              </a:solidFill>
              <a:round/>
            </a:ln>
          </p:spPr>
          <p:style>
            <a:lnRef idx="0"/>
            <a:fillRef idx="0"/>
            <a:effectRef idx="0"/>
            <a:fontRef idx="minor"/>
          </p:style>
        </p:sp>
        <p:sp>
          <p:nvSpPr>
            <p:cNvPr id="566" name="Freeform 53"/>
            <p:cNvSpPr/>
            <p:nvPr/>
          </p:nvSpPr>
          <p:spPr>
            <a:xfrm>
              <a:off x="5297400" y="4538520"/>
              <a:ext cx="1277640" cy="177480"/>
            </a:xfrm>
            <a:custGeom>
              <a:avLst/>
              <a:gdLst/>
              <a:ahLst/>
              <a:rect l="l" t="t" r="r" b="b"/>
              <a:pathLst>
                <a:path w="72" h="10">
                  <a:moveTo>
                    <a:pt x="0" y="10"/>
                  </a:moveTo>
                  <a:lnTo>
                    <a:pt x="4" y="6"/>
                  </a:lnTo>
                  <a:lnTo>
                    <a:pt x="8" y="3"/>
                  </a:lnTo>
                  <a:lnTo>
                    <a:pt x="11" y="1"/>
                  </a:lnTo>
                  <a:lnTo>
                    <a:pt x="14" y="0"/>
                  </a:lnTo>
                  <a:lnTo>
                    <a:pt x="17" y="0"/>
                  </a:lnTo>
                  <a:lnTo>
                    <a:pt x="21" y="0"/>
                  </a:lnTo>
                  <a:lnTo>
                    <a:pt x="26" y="2"/>
                  </a:lnTo>
                  <a:lnTo>
                    <a:pt x="33" y="4"/>
                  </a:lnTo>
                  <a:lnTo>
                    <a:pt x="40" y="6"/>
                  </a:lnTo>
                  <a:lnTo>
                    <a:pt x="46" y="7"/>
                  </a:lnTo>
                  <a:lnTo>
                    <a:pt x="50" y="8"/>
                  </a:lnTo>
                  <a:lnTo>
                    <a:pt x="54" y="8"/>
                  </a:lnTo>
                  <a:lnTo>
                    <a:pt x="57" y="7"/>
                  </a:lnTo>
                  <a:lnTo>
                    <a:pt x="61" y="6"/>
                  </a:lnTo>
                  <a:lnTo>
                    <a:pt x="66" y="4"/>
                  </a:lnTo>
                  <a:lnTo>
                    <a:pt x="72" y="1"/>
                  </a:lnTo>
                </a:path>
              </a:pathLst>
            </a:custGeom>
            <a:noFill/>
            <a:ln w="17463">
              <a:solidFill>
                <a:srgbClr val="000000"/>
              </a:solidFill>
              <a:round/>
            </a:ln>
          </p:spPr>
          <p:style>
            <a:lnRef idx="0"/>
            <a:fillRef idx="0"/>
            <a:effectRef idx="0"/>
            <a:fontRef idx="minor"/>
          </p:style>
        </p:sp>
      </p:grpSp>
      <p:sp>
        <p:nvSpPr>
          <p:cNvPr id="567" name="Text Box 55"/>
          <p:cNvSpPr/>
          <p:nvPr/>
        </p:nvSpPr>
        <p:spPr>
          <a:xfrm>
            <a:off x="660240" y="4659480"/>
            <a:ext cx="9859320" cy="1735560"/>
          </a:xfrm>
          <a:prstGeom prst="rect">
            <a:avLst/>
          </a:prstGeom>
          <a:noFill/>
          <a:ln w="0">
            <a:noFill/>
          </a:ln>
        </p:spPr>
        <p:style>
          <a:lnRef idx="0"/>
          <a:fillRef idx="0"/>
          <a:effectRef idx="0"/>
          <a:fontRef idx="minor"/>
        </p:style>
        <p:txBody>
          <a:bodyPr lIns="90000" rIns="90000" tIns="45000" bIns="45000" anchor="t">
            <a:spAutoFit/>
          </a:bodyPr>
          <a:p>
            <a:pPr indent="-216000">
              <a:lnSpc>
                <a:spcPct val="100000"/>
              </a:lnSpc>
              <a:buClr>
                <a:srgbClr val="000000"/>
              </a:buClr>
              <a:buFont typeface="Arial"/>
              <a:buChar char="•"/>
            </a:pPr>
            <a:r>
              <a:rPr b="0" i="1" lang="en-US" sz="1800" spc="-1" strike="noStrike">
                <a:solidFill>
                  <a:srgbClr val="000000"/>
                </a:solidFill>
                <a:latin typeface="Constantia"/>
              </a:rPr>
              <a:t>DMA controller connects a high-speed network to the computer bus. </a:t>
            </a:r>
            <a:endParaRPr b="0" lang="en-IN" sz="1800" spc="-1" strike="noStrike">
              <a:latin typeface="Arial"/>
            </a:endParaRPr>
          </a:p>
          <a:p>
            <a:pPr indent="-216000">
              <a:lnSpc>
                <a:spcPct val="100000"/>
              </a:lnSpc>
              <a:buClr>
                <a:srgbClr val="000000"/>
              </a:buClr>
              <a:buFont typeface="Arial"/>
              <a:buChar char="•"/>
            </a:pPr>
            <a:r>
              <a:rPr b="0" i="1" lang="en-US" sz="1800" spc="-1" strike="noStrike">
                <a:solidFill>
                  <a:srgbClr val="000000"/>
                </a:solidFill>
                <a:latin typeface="Constantia"/>
              </a:rPr>
              <a:t>Disk controller, which controls two disks also has DMA capability. It provides two</a:t>
            </a:r>
            <a:endParaRPr b="0" lang="en-IN" sz="1800" spc="-1" strike="noStrike">
              <a:latin typeface="Arial"/>
            </a:endParaRPr>
          </a:p>
          <a:p>
            <a:pPr>
              <a:lnSpc>
                <a:spcPct val="100000"/>
              </a:lnSpc>
              <a:buNone/>
            </a:pPr>
            <a:r>
              <a:rPr b="0" i="1" lang="en-US" sz="1800" spc="-1" strike="noStrike">
                <a:solidFill>
                  <a:srgbClr val="000000"/>
                </a:solidFill>
                <a:latin typeface="Constantia"/>
              </a:rPr>
              <a:t> </a:t>
            </a:r>
            <a:r>
              <a:rPr b="0" i="1" lang="en-US" sz="1800" spc="-1" strike="noStrike">
                <a:solidFill>
                  <a:srgbClr val="000000"/>
                </a:solidFill>
                <a:latin typeface="Constantia"/>
              </a:rPr>
              <a:t>DMA channels. </a:t>
            </a:r>
            <a:endParaRPr b="0" lang="en-IN" sz="1800" spc="-1" strike="noStrike">
              <a:latin typeface="Arial"/>
            </a:endParaRPr>
          </a:p>
          <a:p>
            <a:pPr indent="-216000">
              <a:lnSpc>
                <a:spcPct val="100000"/>
              </a:lnSpc>
              <a:buClr>
                <a:srgbClr val="000000"/>
              </a:buClr>
              <a:buFont typeface="Arial"/>
              <a:buChar char="•"/>
            </a:pPr>
            <a:r>
              <a:rPr b="0" i="1" lang="en-US" sz="1800" spc="-1" strike="noStrike">
                <a:solidFill>
                  <a:srgbClr val="000000"/>
                </a:solidFill>
                <a:latin typeface="Constantia"/>
              </a:rPr>
              <a:t>It can perform two independent DMA operations, as if each disk has its own DMA </a:t>
            </a:r>
            <a:endParaRPr b="0" lang="en-IN" sz="1800" spc="-1" strike="noStrike">
              <a:latin typeface="Arial"/>
            </a:endParaRPr>
          </a:p>
          <a:p>
            <a:pPr>
              <a:lnSpc>
                <a:spcPct val="100000"/>
              </a:lnSpc>
              <a:buNone/>
            </a:pPr>
            <a:r>
              <a:rPr b="0" i="1" lang="en-US" sz="1800" spc="-1" strike="noStrike">
                <a:solidFill>
                  <a:srgbClr val="000000"/>
                </a:solidFill>
                <a:latin typeface="Constantia"/>
              </a:rPr>
              <a:t> </a:t>
            </a:r>
            <a:r>
              <a:rPr b="0" i="1" lang="en-US" sz="1800" spc="-1" strike="noStrike">
                <a:solidFill>
                  <a:srgbClr val="000000"/>
                </a:solidFill>
                <a:latin typeface="Constantia"/>
              </a:rPr>
              <a:t>controller. The registers to store the memory address, word count and status and </a:t>
            </a:r>
            <a:endParaRPr b="0" lang="en-IN" sz="1800" spc="-1" strike="noStrike">
              <a:latin typeface="Arial"/>
            </a:endParaRPr>
          </a:p>
          <a:p>
            <a:pPr>
              <a:lnSpc>
                <a:spcPct val="100000"/>
              </a:lnSpc>
              <a:buNone/>
            </a:pPr>
            <a:r>
              <a:rPr b="0" i="1" lang="en-US" sz="1800" spc="-1" strike="noStrike">
                <a:solidFill>
                  <a:srgbClr val="000000"/>
                </a:solidFill>
                <a:latin typeface="Constantia"/>
              </a:rPr>
              <a:t>control information are duplicated.</a:t>
            </a:r>
            <a:endParaRPr b="0" lang="en-IN" sz="1800" spc="-1" strike="noStrike">
              <a:latin typeface="Arial"/>
            </a:endParaRPr>
          </a:p>
        </p:txBody>
      </p:sp>
      <p:sp>
        <p:nvSpPr>
          <p:cNvPr id="568" name="Rectangle 38"/>
          <p:cNvSpPr/>
          <p:nvPr/>
        </p:nvSpPr>
        <p:spPr>
          <a:xfrm>
            <a:off x="5519160" y="3763800"/>
            <a:ext cx="584640" cy="3963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300" spc="-1" strike="noStrike">
                <a:solidFill>
                  <a:srgbClr val="000000"/>
                </a:solidFill>
                <a:latin typeface="Times New Roman"/>
              </a:rPr>
              <a:t>Network</a:t>
            </a:r>
            <a:endParaRPr b="0" lang="en-IN" sz="1300" spc="-1" strike="noStrike">
              <a:latin typeface="Arial"/>
            </a:endParaRPr>
          </a:p>
          <a:p>
            <a:pPr>
              <a:lnSpc>
                <a:spcPct val="100000"/>
              </a:lnSpc>
              <a:buNone/>
            </a:pPr>
            <a:r>
              <a:rPr b="0" lang="en-US" sz="1300" spc="-1" strike="noStrike">
                <a:solidFill>
                  <a:srgbClr val="000000"/>
                </a:solidFill>
                <a:latin typeface="Times New Roman"/>
              </a:rPr>
              <a:t>Interface</a:t>
            </a:r>
            <a:endParaRPr b="0" lang="en-IN" sz="1300" spc="-1" strike="noStrike">
              <a:latin typeface="Arial"/>
            </a:endParaRPr>
          </a:p>
        </p:txBody>
      </p:sp>
      <p:sp>
        <p:nvSpPr>
          <p:cNvPr id="569" name="PlaceHolder 2"/>
          <p:cNvSpPr>
            <a:spLocks noGrp="1"/>
          </p:cNvSpPr>
          <p:nvPr>
            <p:ph type="dt" idx="43"/>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97CEDC32-2F00-4F10-880E-71D82BD6D4BE}" type="datetime1">
              <a:rPr b="0" lang="en-US" sz="1200" spc="-1" strike="noStrike">
                <a:solidFill>
                  <a:srgbClr val="8b8b8b"/>
                </a:solidFill>
                <a:latin typeface="Calibri"/>
              </a:rPr>
              <a:t>10/27/2024</a:t>
            </a:fld>
            <a:endParaRPr b="0" lang="en-IN" sz="1200" spc="-1" strike="noStrike">
              <a:latin typeface="Times New Roman"/>
            </a:endParaRPr>
          </a:p>
        </p:txBody>
      </p:sp>
      <p:sp>
        <p:nvSpPr>
          <p:cNvPr id="570" name="PlaceHolder 3"/>
          <p:cNvSpPr>
            <a:spLocks noGrp="1"/>
          </p:cNvSpPr>
          <p:nvPr>
            <p:ph type="sldNum" idx="44"/>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DCFEB467-42AE-443D-B3F7-3F4F844AA611}" type="slidenum">
              <a:rPr b="0" lang="en-US" sz="1200" spc="-1" strike="noStrike">
                <a:solidFill>
                  <a:srgbClr val="898989"/>
                </a:solidFill>
                <a:latin typeface="Arial"/>
              </a:rPr>
              <a:t>&lt;number&gt;</a:t>
            </a:fld>
            <a:endParaRPr b="0" lang="en-IN" sz="1200" spc="-1" strike="noStrike">
              <a:latin typeface="Times New Roman"/>
            </a:endParaRPr>
          </a:p>
        </p:txBody>
      </p:sp>
      <p:sp>
        <p:nvSpPr>
          <p:cNvPr id="571" name="PlaceHolder 4"/>
          <p:cNvSpPr>
            <a:spLocks noGrp="1"/>
          </p:cNvSpPr>
          <p:nvPr>
            <p:ph type="ftr" idx="45"/>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1788480" y="138960"/>
            <a:ext cx="8229240" cy="660960"/>
          </a:xfrm>
          <a:prstGeom prst="rect">
            <a:avLst/>
          </a:prstGeom>
          <a:noFill/>
          <a:ln w="0">
            <a:noFill/>
          </a:ln>
        </p:spPr>
        <p:txBody>
          <a:bodyPr anchor="ctr">
            <a:normAutofit fontScale="94000"/>
          </a:bodyPr>
          <a:p>
            <a:pPr algn="ctr">
              <a:lnSpc>
                <a:spcPct val="90000"/>
              </a:lnSpc>
              <a:buNone/>
            </a:pPr>
            <a:r>
              <a:rPr b="1" lang="en-US" sz="4400" spc="-1" strike="noStrike">
                <a:solidFill>
                  <a:srgbClr val="00b050"/>
                </a:solidFill>
                <a:latin typeface="Calibri Light"/>
              </a:rPr>
              <a:t>Direct Memory Access </a:t>
            </a:r>
            <a:endParaRPr b="0" lang="en-US" sz="4400" spc="-1" strike="noStrike">
              <a:solidFill>
                <a:srgbClr val="000000"/>
              </a:solidFill>
              <a:latin typeface="Calibri"/>
            </a:endParaRPr>
          </a:p>
        </p:txBody>
      </p:sp>
      <p:sp>
        <p:nvSpPr>
          <p:cNvPr id="573" name="PlaceHolder 2"/>
          <p:cNvSpPr>
            <a:spLocks noGrp="1"/>
          </p:cNvSpPr>
          <p:nvPr>
            <p:ph/>
          </p:nvPr>
        </p:nvSpPr>
        <p:spPr>
          <a:xfrm>
            <a:off x="838080" y="901080"/>
            <a:ext cx="10515240" cy="5455080"/>
          </a:xfrm>
          <a:prstGeom prst="rect">
            <a:avLst/>
          </a:prstGeom>
          <a:noFill/>
          <a:ln w="0">
            <a:noFill/>
          </a:ln>
        </p:spPr>
        <p:txBody>
          <a:bodyPr anchor="t">
            <a:normAutofit fontScale="82000"/>
          </a:bodyPr>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Processor and DMA controllers have to use the bus in an </a:t>
            </a:r>
            <a:r>
              <a:rPr b="0" lang="en-US" sz="2800" spc="-1" strike="noStrike">
                <a:solidFill>
                  <a:srgbClr val="00b050"/>
                </a:solidFill>
                <a:latin typeface="Calibri"/>
              </a:rPr>
              <a:t>interwoven</a:t>
            </a:r>
            <a:r>
              <a:rPr b="0" lang="en-US" sz="2800" spc="-1" strike="noStrike">
                <a:solidFill>
                  <a:srgbClr val="000000"/>
                </a:solidFill>
                <a:latin typeface="Calibri"/>
              </a:rPr>
              <a:t> fashion to access the memory. </a:t>
            </a:r>
            <a:endParaRPr b="0" lang="en-US" sz="2800" spc="-1" strike="noStrike">
              <a:solidFill>
                <a:srgbClr val="000000"/>
              </a:solidFill>
              <a:latin typeface="Calibri"/>
            </a:endParaRPr>
          </a:p>
          <a:p>
            <a:pPr>
              <a:lnSpc>
                <a:spcPct val="90000"/>
              </a:lnSpc>
              <a:spcBef>
                <a:spcPts val="1417"/>
              </a:spcBef>
              <a:buNone/>
            </a:pPr>
            <a:endParaRPr b="0" lang="en-US" sz="20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000" spc="-1" strike="noStrike">
                <a:solidFill>
                  <a:srgbClr val="000000"/>
                </a:solidFill>
                <a:latin typeface="Calibri"/>
              </a:rPr>
              <a:t>DMA devices are given higher priority than the processor to access the bus. </a:t>
            </a:r>
            <a:endParaRPr b="0" lang="en-US" sz="20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000" spc="-1" strike="noStrike">
                <a:solidFill>
                  <a:srgbClr val="000000"/>
                </a:solidFill>
                <a:latin typeface="Calibri"/>
              </a:rPr>
              <a:t>Among different DMA devices, high priority is given to high-speed peripherals such as a disk or a graphics display device.</a:t>
            </a:r>
            <a:endParaRPr b="0" lang="en-US" sz="2000" spc="-1" strike="noStrike">
              <a:solidFill>
                <a:srgbClr val="000000"/>
              </a:solidFill>
              <a:latin typeface="Calibri"/>
            </a:endParaRPr>
          </a:p>
          <a:p>
            <a:pPr>
              <a:lnSpc>
                <a:spcPct val="90000"/>
              </a:lnSpc>
              <a:spcBef>
                <a:spcPts val="1417"/>
              </a:spcBef>
              <a:buNone/>
            </a:pPr>
            <a:endParaRPr b="0" lang="en-US" sz="20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pPr>
            <a:r>
              <a:rPr b="0" lang="en-US" sz="2800" spc="-1" strike="noStrike">
                <a:solidFill>
                  <a:srgbClr val="000000"/>
                </a:solidFill>
                <a:latin typeface="Calibri"/>
              </a:rPr>
              <a:t>Processor originates most memory access cycles on the bus.</a:t>
            </a:r>
            <a:r>
              <a:rPr b="0" lang="en-US" sz="1800" spc="-1" strike="noStrike">
                <a:solidFill>
                  <a:srgbClr val="000000"/>
                </a:solidFill>
                <a:latin typeface="Calibri"/>
              </a:rPr>
              <a:t> </a:t>
            </a:r>
            <a:endParaRPr b="0" lang="en-US" sz="1800" spc="-1" strike="noStrike">
              <a:solidFill>
                <a:srgbClr val="000000"/>
              </a:solidFill>
              <a:latin typeface="Calibri"/>
            </a:endParaRPr>
          </a:p>
          <a:p>
            <a:pPr>
              <a:lnSpc>
                <a:spcPct val="90000"/>
              </a:lnSpc>
              <a:spcBef>
                <a:spcPts val="1417"/>
              </a:spcBef>
              <a:buNone/>
            </a:pPr>
            <a:endParaRPr b="0" lang="en-US" sz="2000" spc="-1" strike="noStrike">
              <a:solidFill>
                <a:srgbClr val="000000"/>
              </a:solidFill>
              <a:latin typeface="Calibri"/>
            </a:endParaRPr>
          </a:p>
          <a:p>
            <a:pPr lvl="1" marL="640080" indent="-246960">
              <a:lnSpc>
                <a:spcPct val="90000"/>
              </a:lnSpc>
              <a:spcBef>
                <a:spcPts val="499"/>
              </a:spcBef>
              <a:buClr>
                <a:srgbClr val="000000"/>
              </a:buClr>
              <a:buFont typeface="Wingdings 2" charset="2"/>
              <a:buChar char=""/>
            </a:pPr>
            <a:r>
              <a:rPr b="0" lang="en-US" sz="2000" spc="-1" strike="noStrike">
                <a:solidFill>
                  <a:srgbClr val="000000"/>
                </a:solidFill>
                <a:latin typeface="Calibri"/>
              </a:rPr>
              <a:t>DMA controller can be said to “steal” memory access cycles from the bus. This interweaving technique is called as </a:t>
            </a:r>
            <a:r>
              <a:rPr b="0" lang="en-US" sz="3200" spc="-1" strike="noStrike" u="sng">
                <a:solidFill>
                  <a:srgbClr val="00b050"/>
                </a:solidFill>
                <a:uFillTx/>
                <a:latin typeface="Calibri"/>
              </a:rPr>
              <a:t>“cycle stealing”.</a:t>
            </a:r>
            <a:endParaRPr b="0" lang="en-US" sz="3200" spc="-1" strike="noStrike">
              <a:solidFill>
                <a:srgbClr val="000000"/>
              </a:solidFill>
              <a:latin typeface="Calibri"/>
            </a:endParaRPr>
          </a:p>
          <a:p>
            <a:pPr marL="393120">
              <a:lnSpc>
                <a:spcPct val="90000"/>
              </a:lnSpc>
              <a:spcBef>
                <a:spcPts val="499"/>
              </a:spcBef>
              <a:buNone/>
              <a:tabLst>
                <a:tab algn="l" pos="0"/>
              </a:tabLst>
            </a:pPr>
            <a:endParaRPr b="0" lang="en-US" sz="3200" spc="-1" strike="noStrike">
              <a:solidFill>
                <a:srgbClr val="000000"/>
              </a:solidFill>
              <a:latin typeface="Calibri"/>
            </a:endParaRPr>
          </a:p>
          <a:p>
            <a:pPr marL="274320" indent="-274320">
              <a:lnSpc>
                <a:spcPct val="90000"/>
              </a:lnSpc>
              <a:spcBef>
                <a:spcPts val="1001"/>
              </a:spcBef>
              <a:buClr>
                <a:srgbClr val="a5a5a5"/>
              </a:buClr>
              <a:buFont typeface="Wingdings 2" charset="2"/>
              <a:buChar char=""/>
              <a:tabLst>
                <a:tab algn="l" pos="0"/>
              </a:tabLst>
            </a:pPr>
            <a:r>
              <a:rPr b="0" lang="en-US" sz="2800" spc="-1" strike="noStrike">
                <a:solidFill>
                  <a:srgbClr val="000000"/>
                </a:solidFill>
                <a:latin typeface="Calibri"/>
              </a:rPr>
              <a:t>An alternate approach is the provide a DMA controller an exclusive capability to initiate transfers on the bus, and hence exclusive access to the main memory. This is known as the </a:t>
            </a:r>
            <a:r>
              <a:rPr b="0" lang="en-US" sz="2800" spc="-1" strike="noStrike" u="sng">
                <a:solidFill>
                  <a:srgbClr val="00b050"/>
                </a:solidFill>
                <a:uFillTx/>
                <a:latin typeface="Calibri"/>
              </a:rPr>
              <a:t>block or burst mode</a:t>
            </a:r>
            <a:r>
              <a:rPr b="0" lang="en-US" sz="2800" spc="-1" strike="noStrike">
                <a:solidFill>
                  <a:srgbClr val="000000"/>
                </a:solidFill>
                <a:latin typeface="Calibri"/>
              </a:rPr>
              <a:t>.</a:t>
            </a:r>
            <a:endParaRPr b="0" lang="en-US" sz="2800" spc="-1" strike="noStrike">
              <a:solidFill>
                <a:srgbClr val="000000"/>
              </a:solidFill>
              <a:latin typeface="Calibri"/>
            </a:endParaRPr>
          </a:p>
        </p:txBody>
      </p:sp>
      <p:sp>
        <p:nvSpPr>
          <p:cNvPr id="574" name="PlaceHolder 3"/>
          <p:cNvSpPr>
            <a:spLocks noGrp="1"/>
          </p:cNvSpPr>
          <p:nvPr>
            <p:ph type="dt" idx="46"/>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fld id="{080840AE-1FE5-4785-8BEA-5BFF13BED33F}" type="datetime1">
              <a:rPr b="0" lang="en-US" sz="1200" spc="-1" strike="noStrike">
                <a:solidFill>
                  <a:srgbClr val="8b8b8b"/>
                </a:solidFill>
                <a:latin typeface="Calibri"/>
              </a:rPr>
              <a:t>10/27/2024</a:t>
            </a:fld>
            <a:endParaRPr b="0" lang="en-IN" sz="1200" spc="-1" strike="noStrike">
              <a:latin typeface="Times New Roman"/>
            </a:endParaRPr>
          </a:p>
        </p:txBody>
      </p:sp>
      <p:sp>
        <p:nvSpPr>
          <p:cNvPr id="575" name="PlaceHolder 4"/>
          <p:cNvSpPr>
            <a:spLocks noGrp="1"/>
          </p:cNvSpPr>
          <p:nvPr>
            <p:ph type="sldNum" idx="47"/>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98989"/>
                </a:solidFill>
                <a:latin typeface="Arial"/>
              </a:defRPr>
            </a:lvl1pPr>
          </a:lstStyle>
          <a:p>
            <a:pPr algn="r">
              <a:lnSpc>
                <a:spcPct val="100000"/>
              </a:lnSpc>
              <a:buNone/>
            </a:pPr>
            <a:fld id="{4B0F1CEC-B9A4-432A-91F6-54996BB0153C}" type="slidenum">
              <a:rPr b="0" lang="en-US" sz="1200" spc="-1" strike="noStrike">
                <a:solidFill>
                  <a:srgbClr val="898989"/>
                </a:solidFill>
                <a:latin typeface="Arial"/>
              </a:rPr>
              <a:t>&lt;number&gt;</a:t>
            </a:fld>
            <a:endParaRPr b="0" lang="en-IN" sz="1200" spc="-1" strike="noStrike">
              <a:latin typeface="Times New Roman"/>
            </a:endParaRPr>
          </a:p>
        </p:txBody>
      </p:sp>
      <p:sp>
        <p:nvSpPr>
          <p:cNvPr id="576" name="PlaceHolder 5"/>
          <p:cNvSpPr>
            <a:spLocks noGrp="1"/>
          </p:cNvSpPr>
          <p:nvPr>
            <p:ph type="ftr" idx="48"/>
          </p:nvPr>
        </p:nvSpPr>
        <p:spPr>
          <a:xfrm>
            <a:off x="4038480" y="6356520"/>
            <a:ext cx="4114440" cy="364680"/>
          </a:xfrm>
          <a:prstGeom prst="rect">
            <a:avLst/>
          </a:prstGeom>
          <a:noFill/>
          <a:ln w="0">
            <a:noFill/>
          </a:ln>
        </p:spPr>
        <p:txBody>
          <a:bodyPr anchor="ctr">
            <a:noAutofit/>
          </a:bodyPr>
          <a:lstStyle>
            <a:lvl1pPr algn="ctr">
              <a:lnSpc>
                <a:spcPct val="100000"/>
              </a:lnSpc>
              <a:buNone/>
              <a:defRPr b="0" lang="en-US" sz="1200" spc="-1" strike="noStrike">
                <a:solidFill>
                  <a:srgbClr val="8b8b8b"/>
                </a:solidFill>
                <a:latin typeface="Calibri"/>
              </a:defRPr>
            </a:lvl1pPr>
          </a:lstStyle>
          <a:p>
            <a:pPr algn="ctr">
              <a:lnSpc>
                <a:spcPct val="100000"/>
              </a:lnSpc>
              <a:buNone/>
            </a:pPr>
            <a:r>
              <a:rPr b="0" lang="en-US" sz="1200" spc="-1" strike="noStrike">
                <a:solidFill>
                  <a:srgbClr val="8b8b8b"/>
                </a:solidFill>
                <a:latin typeface="Calibri"/>
              </a:rPr>
              <a:t>IO Processing</a:t>
            </a:r>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Accessing I/O devices</a:t>
            </a:r>
            <a:endParaRPr b="0" lang="en-US" sz="4400" spc="-1" strike="noStrike">
              <a:solidFill>
                <a:srgbClr val="000000"/>
              </a:solidFill>
              <a:latin typeface="Calibri"/>
            </a:endParaRPr>
          </a:p>
        </p:txBody>
      </p:sp>
      <p:sp>
        <p:nvSpPr>
          <p:cNvPr id="16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I/O Interface for an input device</a:t>
            </a:r>
            <a:endParaRPr b="0" lang="en-US" sz="2800" spc="-1" strike="noStrike">
              <a:solidFill>
                <a:srgbClr val="000000"/>
              </a:solidFill>
              <a:latin typeface="Calibri"/>
            </a:endParaRPr>
          </a:p>
        </p:txBody>
      </p:sp>
      <p:grpSp>
        <p:nvGrpSpPr>
          <p:cNvPr id="164" name="Group 57"/>
          <p:cNvGrpSpPr/>
          <p:nvPr/>
        </p:nvGrpSpPr>
        <p:grpSpPr>
          <a:xfrm>
            <a:off x="1097280" y="2631960"/>
            <a:ext cx="6633000" cy="2738520"/>
            <a:chOff x="1097280" y="2631960"/>
            <a:chExt cx="6633000" cy="2738520"/>
          </a:xfrm>
        </p:grpSpPr>
        <p:sp>
          <p:nvSpPr>
            <p:cNvPr id="165" name="Rectangle 4"/>
            <p:cNvSpPr/>
            <p:nvPr/>
          </p:nvSpPr>
          <p:spPr>
            <a:xfrm>
              <a:off x="1973880" y="3605040"/>
              <a:ext cx="4365360" cy="1110960"/>
            </a:xfrm>
            <a:prstGeom prst="rect">
              <a:avLst/>
            </a:prstGeom>
            <a:solidFill>
              <a:srgbClr val="ff9f9f"/>
            </a:solidFill>
            <a:ln w="0">
              <a:solidFill>
                <a:srgbClr val="c00000"/>
              </a:solidFill>
            </a:ln>
          </p:spPr>
          <p:style>
            <a:lnRef idx="0"/>
            <a:fillRef idx="0"/>
            <a:effectRef idx="0"/>
            <a:fontRef idx="minor"/>
          </p:style>
        </p:sp>
        <p:sp>
          <p:nvSpPr>
            <p:cNvPr id="166" name="Rectangle 5"/>
            <p:cNvSpPr/>
            <p:nvPr/>
          </p:nvSpPr>
          <p:spPr>
            <a:xfrm>
              <a:off x="1973880" y="3605040"/>
              <a:ext cx="4365360" cy="1110960"/>
            </a:xfrm>
            <a:prstGeom prst="rect">
              <a:avLst/>
            </a:prstGeom>
            <a:noFill/>
            <a:ln w="19050">
              <a:solidFill>
                <a:srgbClr val="c00000"/>
              </a:solidFill>
              <a:miter/>
            </a:ln>
          </p:spPr>
          <p:style>
            <a:lnRef idx="0"/>
            <a:fillRef idx="0"/>
            <a:effectRef idx="0"/>
            <a:fontRef idx="minor"/>
          </p:style>
        </p:sp>
        <p:sp>
          <p:nvSpPr>
            <p:cNvPr id="167" name="Freeform 6"/>
            <p:cNvSpPr/>
            <p:nvPr/>
          </p:nvSpPr>
          <p:spPr>
            <a:xfrm>
              <a:off x="5366160" y="3741840"/>
              <a:ext cx="37800" cy="115560"/>
            </a:xfrm>
            <a:custGeom>
              <a:avLst/>
              <a:gdLst/>
              <a:ahLst/>
              <a:rect l="l" t="t" r="r" b="b"/>
              <a:pathLst>
                <a:path w="2" h="6">
                  <a:moveTo>
                    <a:pt x="0" y="0"/>
                  </a:moveTo>
                  <a:lnTo>
                    <a:pt x="1" y="6"/>
                  </a:lnTo>
                  <a:lnTo>
                    <a:pt x="2" y="0"/>
                  </a:lnTo>
                  <a:lnTo>
                    <a:pt x="1" y="0"/>
                  </a:lnTo>
                  <a:lnTo>
                    <a:pt x="0" y="0"/>
                  </a:lnTo>
                </a:path>
              </a:pathLst>
            </a:custGeom>
            <a:noFill/>
            <a:ln w="19050">
              <a:solidFill>
                <a:srgbClr val="000000"/>
              </a:solidFill>
              <a:round/>
            </a:ln>
          </p:spPr>
          <p:style>
            <a:lnRef idx="0"/>
            <a:fillRef idx="0"/>
            <a:effectRef idx="0"/>
            <a:fontRef idx="minor"/>
          </p:style>
        </p:sp>
        <p:sp>
          <p:nvSpPr>
            <p:cNvPr id="168" name="Freeform 7"/>
            <p:cNvSpPr/>
            <p:nvPr/>
          </p:nvSpPr>
          <p:spPr>
            <a:xfrm>
              <a:off x="5366160" y="3741840"/>
              <a:ext cx="37800" cy="115560"/>
            </a:xfrm>
            <a:custGeom>
              <a:avLst/>
              <a:gdLst/>
              <a:ahLst/>
              <a:rect l="l" t="t" r="r" b="b"/>
              <a:pathLst>
                <a:path w="24" h="73">
                  <a:moveTo>
                    <a:pt x="0" y="0"/>
                  </a:moveTo>
                  <a:lnTo>
                    <a:pt x="12" y="73"/>
                  </a:lnTo>
                  <a:lnTo>
                    <a:pt x="24" y="0"/>
                  </a:lnTo>
                  <a:lnTo>
                    <a:pt x="12" y="0"/>
                  </a:lnTo>
                  <a:lnTo>
                    <a:pt x="0" y="0"/>
                  </a:lnTo>
                  <a:close/>
                </a:path>
              </a:pathLst>
            </a:custGeom>
            <a:solidFill>
              <a:srgbClr val="000000"/>
            </a:solidFill>
            <a:ln w="0">
              <a:solidFill>
                <a:srgbClr val="000000"/>
              </a:solidFill>
            </a:ln>
          </p:spPr>
          <p:style>
            <a:lnRef idx="0"/>
            <a:fillRef idx="0"/>
            <a:effectRef idx="0"/>
            <a:fontRef idx="minor"/>
          </p:style>
        </p:sp>
        <p:sp>
          <p:nvSpPr>
            <p:cNvPr id="169" name="Freeform 8"/>
            <p:cNvSpPr/>
            <p:nvPr/>
          </p:nvSpPr>
          <p:spPr>
            <a:xfrm>
              <a:off x="5366160" y="3027240"/>
              <a:ext cx="37800" cy="117000"/>
            </a:xfrm>
            <a:custGeom>
              <a:avLst/>
              <a:gdLst/>
              <a:ahLst/>
              <a:rect l="l" t="t" r="r" b="b"/>
              <a:pathLst>
                <a:path w="2" h="6">
                  <a:moveTo>
                    <a:pt x="2" y="6"/>
                  </a:moveTo>
                  <a:lnTo>
                    <a:pt x="1" y="0"/>
                  </a:lnTo>
                  <a:lnTo>
                    <a:pt x="0" y="6"/>
                  </a:lnTo>
                  <a:lnTo>
                    <a:pt x="1" y="6"/>
                  </a:lnTo>
                  <a:lnTo>
                    <a:pt x="2" y="6"/>
                  </a:lnTo>
                </a:path>
              </a:pathLst>
            </a:custGeom>
            <a:noFill/>
            <a:ln w="19050">
              <a:solidFill>
                <a:srgbClr val="000000"/>
              </a:solidFill>
              <a:round/>
            </a:ln>
          </p:spPr>
          <p:style>
            <a:lnRef idx="0"/>
            <a:fillRef idx="0"/>
            <a:effectRef idx="0"/>
            <a:fontRef idx="minor"/>
          </p:style>
        </p:sp>
        <p:sp>
          <p:nvSpPr>
            <p:cNvPr id="170" name="Freeform 9"/>
            <p:cNvSpPr/>
            <p:nvPr/>
          </p:nvSpPr>
          <p:spPr>
            <a:xfrm>
              <a:off x="5366160" y="3027240"/>
              <a:ext cx="37800" cy="117000"/>
            </a:xfrm>
            <a:custGeom>
              <a:avLst/>
              <a:gdLst/>
              <a:ahLst/>
              <a:rect l="l" t="t" r="r" b="b"/>
              <a:pathLst>
                <a:path w="24" h="74">
                  <a:moveTo>
                    <a:pt x="24" y="74"/>
                  </a:moveTo>
                  <a:lnTo>
                    <a:pt x="12" y="0"/>
                  </a:lnTo>
                  <a:lnTo>
                    <a:pt x="0" y="74"/>
                  </a:lnTo>
                  <a:lnTo>
                    <a:pt x="12" y="74"/>
                  </a:lnTo>
                  <a:lnTo>
                    <a:pt x="24" y="74"/>
                  </a:lnTo>
                  <a:close/>
                </a:path>
              </a:pathLst>
            </a:custGeom>
            <a:solidFill>
              <a:srgbClr val="000000"/>
            </a:solidFill>
            <a:ln w="0">
              <a:solidFill>
                <a:srgbClr val="000000"/>
              </a:solidFill>
            </a:ln>
          </p:spPr>
          <p:style>
            <a:lnRef idx="0"/>
            <a:fillRef idx="0"/>
            <a:effectRef idx="0"/>
            <a:fontRef idx="minor"/>
          </p:style>
        </p:sp>
        <p:sp>
          <p:nvSpPr>
            <p:cNvPr id="171" name="Line 10"/>
            <p:cNvSpPr/>
            <p:nvPr/>
          </p:nvSpPr>
          <p:spPr>
            <a:xfrm>
              <a:off x="5385240" y="3155760"/>
              <a:ext cx="1440" cy="601560"/>
            </a:xfrm>
            <a:prstGeom prst="line">
              <a:avLst/>
            </a:prstGeom>
            <a:ln w="19050">
              <a:solidFill>
                <a:srgbClr val="000000"/>
              </a:solidFill>
              <a:round/>
            </a:ln>
          </p:spPr>
          <p:style>
            <a:lnRef idx="0"/>
            <a:fillRef idx="0"/>
            <a:effectRef idx="0"/>
            <a:fontRef idx="minor"/>
          </p:style>
        </p:sp>
        <p:sp>
          <p:nvSpPr>
            <p:cNvPr id="172" name="Freeform 14"/>
            <p:cNvSpPr/>
            <p:nvPr/>
          </p:nvSpPr>
          <p:spPr>
            <a:xfrm>
              <a:off x="2696040" y="3741840"/>
              <a:ext cx="58320" cy="115560"/>
            </a:xfrm>
            <a:custGeom>
              <a:avLst/>
              <a:gdLst/>
              <a:ahLst/>
              <a:rect l="l" t="t" r="r" b="b"/>
              <a:pathLst>
                <a:path w="3" h="6">
                  <a:moveTo>
                    <a:pt x="0" y="0"/>
                  </a:moveTo>
                  <a:lnTo>
                    <a:pt x="1" y="6"/>
                  </a:lnTo>
                  <a:lnTo>
                    <a:pt x="3" y="0"/>
                  </a:lnTo>
                  <a:lnTo>
                    <a:pt x="1" y="0"/>
                  </a:lnTo>
                  <a:lnTo>
                    <a:pt x="0" y="0"/>
                  </a:lnTo>
                </a:path>
              </a:pathLst>
            </a:custGeom>
            <a:noFill/>
            <a:ln w="19050">
              <a:solidFill>
                <a:srgbClr val="000000"/>
              </a:solidFill>
              <a:round/>
            </a:ln>
          </p:spPr>
          <p:style>
            <a:lnRef idx="0"/>
            <a:fillRef idx="0"/>
            <a:effectRef idx="0"/>
            <a:fontRef idx="minor"/>
          </p:style>
        </p:sp>
        <p:sp>
          <p:nvSpPr>
            <p:cNvPr id="173" name="Freeform 15"/>
            <p:cNvSpPr/>
            <p:nvPr/>
          </p:nvSpPr>
          <p:spPr>
            <a:xfrm>
              <a:off x="2696040" y="3741840"/>
              <a:ext cx="58320" cy="115560"/>
            </a:xfrm>
            <a:custGeom>
              <a:avLst/>
              <a:gdLst/>
              <a:ahLst/>
              <a:rect l="l" t="t" r="r" b="b"/>
              <a:pathLst>
                <a:path w="37" h="73">
                  <a:moveTo>
                    <a:pt x="0" y="0"/>
                  </a:moveTo>
                  <a:lnTo>
                    <a:pt x="12" y="73"/>
                  </a:lnTo>
                  <a:lnTo>
                    <a:pt x="37" y="0"/>
                  </a:lnTo>
                  <a:lnTo>
                    <a:pt x="12" y="0"/>
                  </a:lnTo>
                  <a:lnTo>
                    <a:pt x="0" y="0"/>
                  </a:lnTo>
                  <a:close/>
                </a:path>
              </a:pathLst>
            </a:custGeom>
            <a:solidFill>
              <a:srgbClr val="000000"/>
            </a:solidFill>
            <a:ln w="0">
              <a:solidFill>
                <a:srgbClr val="000000"/>
              </a:solidFill>
            </a:ln>
          </p:spPr>
          <p:style>
            <a:lnRef idx="0"/>
            <a:fillRef idx="0"/>
            <a:effectRef idx="0"/>
            <a:fontRef idx="minor"/>
          </p:style>
        </p:sp>
        <p:sp>
          <p:nvSpPr>
            <p:cNvPr id="174" name="Line 16"/>
            <p:cNvSpPr/>
            <p:nvPr/>
          </p:nvSpPr>
          <p:spPr>
            <a:xfrm flipV="1">
              <a:off x="2715120" y="2790720"/>
              <a:ext cx="1440" cy="931680"/>
            </a:xfrm>
            <a:prstGeom prst="line">
              <a:avLst/>
            </a:prstGeom>
            <a:ln w="19050">
              <a:solidFill>
                <a:srgbClr val="000000"/>
              </a:solidFill>
              <a:round/>
            </a:ln>
          </p:spPr>
          <p:style>
            <a:lnRef idx="0"/>
            <a:fillRef idx="0"/>
            <a:effectRef idx="0"/>
            <a:fontRef idx="minor"/>
          </p:style>
        </p:sp>
        <p:sp>
          <p:nvSpPr>
            <p:cNvPr id="175" name="Freeform 17"/>
            <p:cNvSpPr/>
            <p:nvPr/>
          </p:nvSpPr>
          <p:spPr>
            <a:xfrm>
              <a:off x="3923280" y="3741840"/>
              <a:ext cx="58320" cy="115560"/>
            </a:xfrm>
            <a:custGeom>
              <a:avLst/>
              <a:gdLst/>
              <a:ahLst/>
              <a:rect l="l" t="t" r="r" b="b"/>
              <a:pathLst>
                <a:path w="3" h="6">
                  <a:moveTo>
                    <a:pt x="0" y="0"/>
                  </a:moveTo>
                  <a:lnTo>
                    <a:pt x="1" y="6"/>
                  </a:lnTo>
                  <a:lnTo>
                    <a:pt x="3" y="0"/>
                  </a:lnTo>
                  <a:lnTo>
                    <a:pt x="1" y="0"/>
                  </a:lnTo>
                  <a:lnTo>
                    <a:pt x="0" y="0"/>
                  </a:lnTo>
                </a:path>
              </a:pathLst>
            </a:custGeom>
            <a:noFill/>
            <a:ln w="19050">
              <a:solidFill>
                <a:srgbClr val="000000"/>
              </a:solidFill>
              <a:round/>
            </a:ln>
          </p:spPr>
          <p:style>
            <a:lnRef idx="0"/>
            <a:fillRef idx="0"/>
            <a:effectRef idx="0"/>
            <a:fontRef idx="minor"/>
          </p:style>
        </p:sp>
        <p:sp>
          <p:nvSpPr>
            <p:cNvPr id="176" name="Freeform 18"/>
            <p:cNvSpPr/>
            <p:nvPr/>
          </p:nvSpPr>
          <p:spPr>
            <a:xfrm>
              <a:off x="3923280" y="3741840"/>
              <a:ext cx="58320" cy="115560"/>
            </a:xfrm>
            <a:custGeom>
              <a:avLst/>
              <a:gdLst/>
              <a:ahLst/>
              <a:rect l="l" t="t" r="r" b="b"/>
              <a:pathLst>
                <a:path w="37" h="73">
                  <a:moveTo>
                    <a:pt x="0" y="0"/>
                  </a:moveTo>
                  <a:lnTo>
                    <a:pt x="12" y="73"/>
                  </a:lnTo>
                  <a:lnTo>
                    <a:pt x="37" y="0"/>
                  </a:lnTo>
                  <a:lnTo>
                    <a:pt x="12" y="0"/>
                  </a:lnTo>
                  <a:lnTo>
                    <a:pt x="0" y="0"/>
                  </a:lnTo>
                  <a:close/>
                </a:path>
              </a:pathLst>
            </a:custGeom>
            <a:solidFill>
              <a:srgbClr val="000000"/>
            </a:solidFill>
            <a:ln w="0">
              <a:solidFill>
                <a:srgbClr val="000000"/>
              </a:solidFill>
            </a:ln>
          </p:spPr>
          <p:style>
            <a:lnRef idx="0"/>
            <a:fillRef idx="0"/>
            <a:effectRef idx="0"/>
            <a:fontRef idx="minor"/>
          </p:style>
        </p:sp>
        <p:sp>
          <p:nvSpPr>
            <p:cNvPr id="177" name="Freeform 19"/>
            <p:cNvSpPr/>
            <p:nvPr/>
          </p:nvSpPr>
          <p:spPr>
            <a:xfrm>
              <a:off x="3923280" y="3247920"/>
              <a:ext cx="58320" cy="115560"/>
            </a:xfrm>
            <a:custGeom>
              <a:avLst/>
              <a:gdLst/>
              <a:ahLst/>
              <a:rect l="l" t="t" r="r" b="b"/>
              <a:pathLst>
                <a:path w="3" h="6">
                  <a:moveTo>
                    <a:pt x="3" y="6"/>
                  </a:moveTo>
                  <a:lnTo>
                    <a:pt x="1" y="0"/>
                  </a:lnTo>
                  <a:lnTo>
                    <a:pt x="0" y="6"/>
                  </a:lnTo>
                  <a:lnTo>
                    <a:pt x="1" y="6"/>
                  </a:lnTo>
                  <a:lnTo>
                    <a:pt x="3" y="6"/>
                  </a:lnTo>
                </a:path>
              </a:pathLst>
            </a:custGeom>
            <a:noFill/>
            <a:ln w="19050">
              <a:solidFill>
                <a:srgbClr val="000000"/>
              </a:solidFill>
              <a:round/>
            </a:ln>
          </p:spPr>
          <p:style>
            <a:lnRef idx="0"/>
            <a:fillRef idx="0"/>
            <a:effectRef idx="0"/>
            <a:fontRef idx="minor"/>
          </p:style>
        </p:sp>
        <p:sp>
          <p:nvSpPr>
            <p:cNvPr id="178" name="Freeform 20"/>
            <p:cNvSpPr/>
            <p:nvPr/>
          </p:nvSpPr>
          <p:spPr>
            <a:xfrm>
              <a:off x="3923280" y="3247920"/>
              <a:ext cx="58320" cy="115560"/>
            </a:xfrm>
            <a:custGeom>
              <a:avLst/>
              <a:gdLst/>
              <a:ahLst/>
              <a:rect l="l" t="t" r="r" b="b"/>
              <a:pathLst>
                <a:path w="37" h="73">
                  <a:moveTo>
                    <a:pt x="37" y="73"/>
                  </a:moveTo>
                  <a:lnTo>
                    <a:pt x="12" y="0"/>
                  </a:lnTo>
                  <a:lnTo>
                    <a:pt x="0" y="73"/>
                  </a:lnTo>
                  <a:lnTo>
                    <a:pt x="12" y="73"/>
                  </a:lnTo>
                  <a:lnTo>
                    <a:pt x="37" y="73"/>
                  </a:lnTo>
                  <a:close/>
                </a:path>
              </a:pathLst>
            </a:custGeom>
            <a:solidFill>
              <a:srgbClr val="000000"/>
            </a:solidFill>
            <a:ln w="0">
              <a:solidFill>
                <a:srgbClr val="000000"/>
              </a:solidFill>
            </a:ln>
          </p:spPr>
          <p:style>
            <a:lnRef idx="0"/>
            <a:fillRef idx="0"/>
            <a:effectRef idx="0"/>
            <a:fontRef idx="minor"/>
          </p:style>
        </p:sp>
        <p:sp>
          <p:nvSpPr>
            <p:cNvPr id="179" name="Line 21"/>
            <p:cNvSpPr/>
            <p:nvPr/>
          </p:nvSpPr>
          <p:spPr>
            <a:xfrm>
              <a:off x="3942000" y="3363840"/>
              <a:ext cx="1800" cy="365040"/>
            </a:xfrm>
            <a:prstGeom prst="line">
              <a:avLst/>
            </a:prstGeom>
            <a:ln w="19050">
              <a:solidFill>
                <a:srgbClr val="000000"/>
              </a:solidFill>
              <a:round/>
            </a:ln>
          </p:spPr>
          <p:style>
            <a:lnRef idx="0"/>
            <a:fillRef idx="0"/>
            <a:effectRef idx="0"/>
            <a:fontRef idx="minor"/>
          </p:style>
        </p:sp>
        <p:sp>
          <p:nvSpPr>
            <p:cNvPr id="180" name="Rectangle 22"/>
            <p:cNvSpPr/>
            <p:nvPr/>
          </p:nvSpPr>
          <p:spPr>
            <a:xfrm>
              <a:off x="6748560" y="3935520"/>
              <a:ext cx="23724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I/O</a:t>
              </a:r>
              <a:endParaRPr b="0" lang="en-IN" sz="1400" spc="-1" strike="noStrike">
                <a:latin typeface="Arial"/>
              </a:endParaRPr>
            </a:p>
          </p:txBody>
        </p:sp>
        <p:sp>
          <p:nvSpPr>
            <p:cNvPr id="181" name="Rectangle 27"/>
            <p:cNvSpPr/>
            <p:nvPr/>
          </p:nvSpPr>
          <p:spPr>
            <a:xfrm>
              <a:off x="6747480" y="4130640"/>
              <a:ext cx="19008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int</a:t>
              </a:r>
              <a:endParaRPr b="0" lang="en-IN" sz="1400" spc="-1" strike="noStrike">
                <a:latin typeface="Arial"/>
              </a:endParaRPr>
            </a:p>
          </p:txBody>
        </p:sp>
        <p:sp>
          <p:nvSpPr>
            <p:cNvPr id="182" name="Rectangle 28"/>
            <p:cNvSpPr/>
            <p:nvPr/>
          </p:nvSpPr>
          <p:spPr>
            <a:xfrm>
              <a:off x="6925320" y="4130640"/>
              <a:ext cx="43452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erface</a:t>
              </a:r>
              <a:endParaRPr b="0" lang="en-IN" sz="1400" spc="-1" strike="noStrike">
                <a:latin typeface="Arial"/>
              </a:endParaRPr>
            </a:p>
          </p:txBody>
        </p:sp>
        <p:sp>
          <p:nvSpPr>
            <p:cNvPr id="183" name="Freeform 29"/>
            <p:cNvSpPr/>
            <p:nvPr/>
          </p:nvSpPr>
          <p:spPr>
            <a:xfrm>
              <a:off x="6496560" y="3584520"/>
              <a:ext cx="115560" cy="564840"/>
            </a:xfrm>
            <a:custGeom>
              <a:avLst/>
              <a:gdLst/>
              <a:ahLst/>
              <a:rect l="l" t="t" r="r" b="b"/>
              <a:pathLst>
                <a:path w="6" h="29">
                  <a:moveTo>
                    <a:pt x="0" y="0"/>
                  </a:moveTo>
                  <a:lnTo>
                    <a:pt x="1" y="1"/>
                  </a:lnTo>
                  <a:lnTo>
                    <a:pt x="2" y="1"/>
                  </a:lnTo>
                  <a:lnTo>
                    <a:pt x="2" y="2"/>
                  </a:lnTo>
                  <a:lnTo>
                    <a:pt x="2" y="3"/>
                  </a:lnTo>
                  <a:lnTo>
                    <a:pt x="2" y="11"/>
                  </a:lnTo>
                  <a:lnTo>
                    <a:pt x="2" y="15"/>
                  </a:lnTo>
                  <a:lnTo>
                    <a:pt x="2" y="18"/>
                  </a:lnTo>
                  <a:lnTo>
                    <a:pt x="2" y="26"/>
                  </a:lnTo>
                  <a:lnTo>
                    <a:pt x="2" y="27"/>
                  </a:lnTo>
                  <a:lnTo>
                    <a:pt x="2" y="28"/>
                  </a:lnTo>
                  <a:lnTo>
                    <a:pt x="3" y="28"/>
                  </a:lnTo>
                  <a:lnTo>
                    <a:pt x="6" y="29"/>
                  </a:lnTo>
                </a:path>
              </a:pathLst>
            </a:custGeom>
            <a:noFill/>
            <a:ln w="19050">
              <a:solidFill>
                <a:srgbClr val="000000"/>
              </a:solidFill>
              <a:round/>
            </a:ln>
          </p:spPr>
          <p:style>
            <a:lnRef idx="0"/>
            <a:fillRef idx="0"/>
            <a:effectRef idx="0"/>
            <a:fontRef idx="minor"/>
          </p:style>
        </p:sp>
        <p:sp>
          <p:nvSpPr>
            <p:cNvPr id="184" name="Freeform 30"/>
            <p:cNvSpPr/>
            <p:nvPr/>
          </p:nvSpPr>
          <p:spPr>
            <a:xfrm>
              <a:off x="6496560" y="4149720"/>
              <a:ext cx="115560" cy="585360"/>
            </a:xfrm>
            <a:custGeom>
              <a:avLst/>
              <a:gdLst/>
              <a:ahLst/>
              <a:rect l="l" t="t" r="r" b="b"/>
              <a:pathLst>
                <a:path w="6" h="30">
                  <a:moveTo>
                    <a:pt x="0" y="30"/>
                  </a:moveTo>
                  <a:lnTo>
                    <a:pt x="1" y="29"/>
                  </a:lnTo>
                  <a:lnTo>
                    <a:pt x="2" y="29"/>
                  </a:lnTo>
                  <a:lnTo>
                    <a:pt x="2" y="28"/>
                  </a:lnTo>
                  <a:lnTo>
                    <a:pt x="2" y="27"/>
                  </a:lnTo>
                  <a:lnTo>
                    <a:pt x="2" y="19"/>
                  </a:lnTo>
                  <a:lnTo>
                    <a:pt x="2" y="15"/>
                  </a:lnTo>
                  <a:lnTo>
                    <a:pt x="2" y="12"/>
                  </a:lnTo>
                  <a:lnTo>
                    <a:pt x="2" y="4"/>
                  </a:lnTo>
                  <a:lnTo>
                    <a:pt x="2" y="3"/>
                  </a:lnTo>
                  <a:lnTo>
                    <a:pt x="2" y="2"/>
                  </a:lnTo>
                  <a:lnTo>
                    <a:pt x="3" y="2"/>
                  </a:lnTo>
                  <a:lnTo>
                    <a:pt x="6" y="0"/>
                  </a:lnTo>
                </a:path>
              </a:pathLst>
            </a:custGeom>
            <a:noFill/>
            <a:ln w="19050">
              <a:solidFill>
                <a:srgbClr val="000000"/>
              </a:solidFill>
              <a:round/>
            </a:ln>
          </p:spPr>
          <p:style>
            <a:lnRef idx="0"/>
            <a:fillRef idx="0"/>
            <a:effectRef idx="0"/>
            <a:fontRef idx="minor"/>
          </p:style>
        </p:sp>
        <p:sp>
          <p:nvSpPr>
            <p:cNvPr id="185" name="Freeform 31"/>
            <p:cNvSpPr/>
            <p:nvPr/>
          </p:nvSpPr>
          <p:spPr>
            <a:xfrm>
              <a:off x="3923280" y="4462560"/>
              <a:ext cx="58320" cy="117000"/>
            </a:xfrm>
            <a:custGeom>
              <a:avLst/>
              <a:gdLst/>
              <a:ahLst/>
              <a:rect l="l" t="t" r="r" b="b"/>
              <a:pathLst>
                <a:path w="3" h="6">
                  <a:moveTo>
                    <a:pt x="3" y="6"/>
                  </a:moveTo>
                  <a:lnTo>
                    <a:pt x="1" y="0"/>
                  </a:lnTo>
                  <a:lnTo>
                    <a:pt x="0" y="6"/>
                  </a:lnTo>
                  <a:lnTo>
                    <a:pt x="1" y="6"/>
                  </a:lnTo>
                  <a:lnTo>
                    <a:pt x="3" y="6"/>
                  </a:lnTo>
                </a:path>
              </a:pathLst>
            </a:custGeom>
            <a:noFill/>
            <a:ln w="19050">
              <a:solidFill>
                <a:srgbClr val="000000"/>
              </a:solidFill>
              <a:round/>
            </a:ln>
          </p:spPr>
          <p:style>
            <a:lnRef idx="0"/>
            <a:fillRef idx="0"/>
            <a:effectRef idx="0"/>
            <a:fontRef idx="minor"/>
          </p:style>
        </p:sp>
        <p:sp>
          <p:nvSpPr>
            <p:cNvPr id="186" name="Freeform 32"/>
            <p:cNvSpPr/>
            <p:nvPr/>
          </p:nvSpPr>
          <p:spPr>
            <a:xfrm>
              <a:off x="3923280" y="4462560"/>
              <a:ext cx="58320" cy="117000"/>
            </a:xfrm>
            <a:custGeom>
              <a:avLst/>
              <a:gdLst/>
              <a:ahLst/>
              <a:rect l="l" t="t" r="r" b="b"/>
              <a:pathLst>
                <a:path w="37" h="74">
                  <a:moveTo>
                    <a:pt x="37" y="74"/>
                  </a:moveTo>
                  <a:lnTo>
                    <a:pt x="12" y="0"/>
                  </a:lnTo>
                  <a:lnTo>
                    <a:pt x="0" y="74"/>
                  </a:lnTo>
                  <a:lnTo>
                    <a:pt x="12" y="74"/>
                  </a:lnTo>
                  <a:lnTo>
                    <a:pt x="37" y="74"/>
                  </a:lnTo>
                  <a:close/>
                </a:path>
              </a:pathLst>
            </a:custGeom>
            <a:solidFill>
              <a:srgbClr val="000000"/>
            </a:solidFill>
            <a:ln w="0">
              <a:solidFill>
                <a:srgbClr val="000000"/>
              </a:solidFill>
            </a:ln>
          </p:spPr>
          <p:style>
            <a:lnRef idx="0"/>
            <a:fillRef idx="0"/>
            <a:effectRef idx="0"/>
            <a:fontRef idx="minor"/>
          </p:style>
        </p:sp>
        <p:sp>
          <p:nvSpPr>
            <p:cNvPr id="187" name="Line 33"/>
            <p:cNvSpPr/>
            <p:nvPr/>
          </p:nvSpPr>
          <p:spPr>
            <a:xfrm flipV="1">
              <a:off x="3942000" y="4598640"/>
              <a:ext cx="1800" cy="338400"/>
            </a:xfrm>
            <a:prstGeom prst="line">
              <a:avLst/>
            </a:prstGeom>
            <a:ln w="19050">
              <a:solidFill>
                <a:srgbClr val="000000"/>
              </a:solidFill>
              <a:round/>
            </a:ln>
          </p:spPr>
          <p:style>
            <a:lnRef idx="0"/>
            <a:fillRef idx="0"/>
            <a:effectRef idx="0"/>
            <a:fontRef idx="minor"/>
          </p:style>
        </p:sp>
        <p:sp>
          <p:nvSpPr>
            <p:cNvPr id="188" name="Freeform 34"/>
            <p:cNvSpPr/>
            <p:nvPr/>
          </p:nvSpPr>
          <p:spPr>
            <a:xfrm>
              <a:off x="5366160" y="4462560"/>
              <a:ext cx="37800" cy="117000"/>
            </a:xfrm>
            <a:custGeom>
              <a:avLst/>
              <a:gdLst/>
              <a:ahLst/>
              <a:rect l="l" t="t" r="r" b="b"/>
              <a:pathLst>
                <a:path w="2" h="6">
                  <a:moveTo>
                    <a:pt x="2" y="6"/>
                  </a:moveTo>
                  <a:lnTo>
                    <a:pt x="1" y="0"/>
                  </a:lnTo>
                  <a:lnTo>
                    <a:pt x="0" y="6"/>
                  </a:lnTo>
                  <a:lnTo>
                    <a:pt x="1" y="6"/>
                  </a:lnTo>
                  <a:lnTo>
                    <a:pt x="2" y="6"/>
                  </a:lnTo>
                </a:path>
              </a:pathLst>
            </a:custGeom>
            <a:noFill/>
            <a:ln w="19050">
              <a:solidFill>
                <a:srgbClr val="000000"/>
              </a:solidFill>
              <a:round/>
            </a:ln>
          </p:spPr>
          <p:style>
            <a:lnRef idx="0"/>
            <a:fillRef idx="0"/>
            <a:effectRef idx="0"/>
            <a:fontRef idx="minor"/>
          </p:style>
        </p:sp>
        <p:sp>
          <p:nvSpPr>
            <p:cNvPr id="189" name="Freeform 35"/>
            <p:cNvSpPr/>
            <p:nvPr/>
          </p:nvSpPr>
          <p:spPr>
            <a:xfrm>
              <a:off x="5366160" y="4462560"/>
              <a:ext cx="37800" cy="117000"/>
            </a:xfrm>
            <a:custGeom>
              <a:avLst/>
              <a:gdLst/>
              <a:ahLst/>
              <a:rect l="l" t="t" r="r" b="b"/>
              <a:pathLst>
                <a:path w="24" h="74">
                  <a:moveTo>
                    <a:pt x="24" y="74"/>
                  </a:moveTo>
                  <a:lnTo>
                    <a:pt x="12" y="0"/>
                  </a:lnTo>
                  <a:lnTo>
                    <a:pt x="0" y="74"/>
                  </a:lnTo>
                  <a:lnTo>
                    <a:pt x="12" y="74"/>
                  </a:lnTo>
                  <a:lnTo>
                    <a:pt x="24" y="74"/>
                  </a:lnTo>
                  <a:close/>
                </a:path>
              </a:pathLst>
            </a:custGeom>
            <a:solidFill>
              <a:srgbClr val="000000"/>
            </a:solidFill>
            <a:ln w="0">
              <a:solidFill>
                <a:srgbClr val="000000"/>
              </a:solidFill>
            </a:ln>
          </p:spPr>
          <p:style>
            <a:lnRef idx="0"/>
            <a:fillRef idx="0"/>
            <a:effectRef idx="0"/>
            <a:fontRef idx="minor"/>
          </p:style>
        </p:sp>
        <p:sp>
          <p:nvSpPr>
            <p:cNvPr id="190" name="Line 36"/>
            <p:cNvSpPr/>
            <p:nvPr/>
          </p:nvSpPr>
          <p:spPr>
            <a:xfrm flipV="1">
              <a:off x="5385240" y="4598640"/>
              <a:ext cx="1440" cy="338400"/>
            </a:xfrm>
            <a:prstGeom prst="line">
              <a:avLst/>
            </a:prstGeom>
            <a:ln w="19050">
              <a:solidFill>
                <a:srgbClr val="000000"/>
              </a:solidFill>
              <a:round/>
            </a:ln>
          </p:spPr>
          <p:style>
            <a:lnRef idx="0"/>
            <a:fillRef idx="0"/>
            <a:effectRef idx="0"/>
            <a:fontRef idx="minor"/>
          </p:style>
        </p:sp>
        <p:sp>
          <p:nvSpPr>
            <p:cNvPr id="191" name="Rectangle 37"/>
            <p:cNvSpPr/>
            <p:nvPr/>
          </p:nvSpPr>
          <p:spPr>
            <a:xfrm>
              <a:off x="3416760" y="3878280"/>
              <a:ext cx="1071360" cy="564840"/>
            </a:xfrm>
            <a:prstGeom prst="rect">
              <a:avLst/>
            </a:prstGeom>
            <a:solidFill>
              <a:srgbClr val="ffffff"/>
            </a:solidFill>
            <a:ln w="0">
              <a:solidFill>
                <a:srgbClr val="ffffff"/>
              </a:solidFill>
            </a:ln>
          </p:spPr>
          <p:style>
            <a:lnRef idx="0"/>
            <a:fillRef idx="0"/>
            <a:effectRef idx="0"/>
            <a:fontRef idx="minor"/>
          </p:style>
        </p:sp>
        <p:sp>
          <p:nvSpPr>
            <p:cNvPr id="192" name="Rectangle 38"/>
            <p:cNvSpPr/>
            <p:nvPr/>
          </p:nvSpPr>
          <p:spPr>
            <a:xfrm>
              <a:off x="3416760" y="3878280"/>
              <a:ext cx="1071360" cy="564840"/>
            </a:xfrm>
            <a:prstGeom prst="rect">
              <a:avLst/>
            </a:prstGeom>
            <a:noFill/>
            <a:ln w="19050">
              <a:solidFill>
                <a:srgbClr val="c00000"/>
              </a:solidFill>
              <a:miter/>
            </a:ln>
          </p:spPr>
          <p:style>
            <a:lnRef idx="0"/>
            <a:fillRef idx="0"/>
            <a:effectRef idx="0"/>
            <a:fontRef idx="minor"/>
          </p:style>
        </p:sp>
        <p:sp>
          <p:nvSpPr>
            <p:cNvPr id="193" name="Rectangle 39"/>
            <p:cNvSpPr/>
            <p:nvPr/>
          </p:nvSpPr>
          <p:spPr>
            <a:xfrm>
              <a:off x="2227680" y="3878280"/>
              <a:ext cx="993240" cy="564840"/>
            </a:xfrm>
            <a:prstGeom prst="rect">
              <a:avLst/>
            </a:prstGeom>
            <a:solidFill>
              <a:srgbClr val="ffffff"/>
            </a:solidFill>
            <a:ln w="0">
              <a:solidFill>
                <a:srgbClr val="ffffff"/>
              </a:solidFill>
            </a:ln>
          </p:spPr>
          <p:style>
            <a:lnRef idx="0"/>
            <a:fillRef idx="0"/>
            <a:effectRef idx="0"/>
            <a:fontRef idx="minor"/>
          </p:style>
        </p:sp>
        <p:sp>
          <p:nvSpPr>
            <p:cNvPr id="194" name="Rectangle 40"/>
            <p:cNvSpPr/>
            <p:nvPr/>
          </p:nvSpPr>
          <p:spPr>
            <a:xfrm>
              <a:off x="2227680" y="3878280"/>
              <a:ext cx="993240" cy="564840"/>
            </a:xfrm>
            <a:prstGeom prst="rect">
              <a:avLst/>
            </a:prstGeom>
            <a:noFill/>
            <a:ln w="19050">
              <a:solidFill>
                <a:srgbClr val="c00000"/>
              </a:solidFill>
              <a:miter/>
            </a:ln>
          </p:spPr>
          <p:style>
            <a:lnRef idx="0"/>
            <a:fillRef idx="0"/>
            <a:effectRef idx="0"/>
            <a:fontRef idx="minor"/>
          </p:style>
        </p:sp>
        <p:sp>
          <p:nvSpPr>
            <p:cNvPr id="195" name="Rectangle 41"/>
            <p:cNvSpPr/>
            <p:nvPr/>
          </p:nvSpPr>
          <p:spPr>
            <a:xfrm>
              <a:off x="4683600" y="3878280"/>
              <a:ext cx="1422000" cy="564840"/>
            </a:xfrm>
            <a:prstGeom prst="rect">
              <a:avLst/>
            </a:prstGeom>
            <a:solidFill>
              <a:srgbClr val="ffffff"/>
            </a:solidFill>
            <a:ln w="0">
              <a:solidFill>
                <a:srgbClr val="ffffff"/>
              </a:solidFill>
            </a:ln>
          </p:spPr>
          <p:style>
            <a:lnRef idx="0"/>
            <a:fillRef idx="0"/>
            <a:effectRef idx="0"/>
            <a:fontRef idx="minor"/>
          </p:style>
        </p:sp>
        <p:sp>
          <p:nvSpPr>
            <p:cNvPr id="196" name="Rectangle 42"/>
            <p:cNvSpPr/>
            <p:nvPr/>
          </p:nvSpPr>
          <p:spPr>
            <a:xfrm>
              <a:off x="4683600" y="3878280"/>
              <a:ext cx="1422000" cy="564840"/>
            </a:xfrm>
            <a:prstGeom prst="rect">
              <a:avLst/>
            </a:prstGeom>
            <a:noFill/>
            <a:ln w="19050">
              <a:solidFill>
                <a:srgbClr val="c00000"/>
              </a:solidFill>
              <a:miter/>
            </a:ln>
          </p:spPr>
          <p:style>
            <a:lnRef idx="0"/>
            <a:fillRef idx="0"/>
            <a:effectRef idx="0"/>
            <a:fontRef idx="minor"/>
          </p:style>
        </p:sp>
        <p:sp>
          <p:nvSpPr>
            <p:cNvPr id="197" name="Rectangle 43"/>
            <p:cNvSpPr/>
            <p:nvPr/>
          </p:nvSpPr>
          <p:spPr>
            <a:xfrm>
              <a:off x="2441160" y="4130640"/>
              <a:ext cx="56520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decoder</a:t>
              </a:r>
              <a:endParaRPr b="0" lang="en-IN" sz="1400" spc="-1" strike="noStrike">
                <a:latin typeface="Arial"/>
              </a:endParaRPr>
            </a:p>
          </p:txBody>
        </p:sp>
        <p:sp>
          <p:nvSpPr>
            <p:cNvPr id="198" name="Rectangle 44"/>
            <p:cNvSpPr/>
            <p:nvPr/>
          </p:nvSpPr>
          <p:spPr>
            <a:xfrm>
              <a:off x="2445480" y="3935520"/>
              <a:ext cx="57708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Address</a:t>
              </a:r>
              <a:endParaRPr b="0" lang="en-IN" sz="1400" spc="-1" strike="noStrike">
                <a:latin typeface="Arial"/>
              </a:endParaRPr>
            </a:p>
          </p:txBody>
        </p:sp>
        <p:sp>
          <p:nvSpPr>
            <p:cNvPr id="199" name="Rectangle 45"/>
            <p:cNvSpPr/>
            <p:nvPr/>
          </p:nvSpPr>
          <p:spPr>
            <a:xfrm>
              <a:off x="5072760" y="3935520"/>
              <a:ext cx="63828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Data and</a:t>
              </a:r>
              <a:endParaRPr b="0" lang="en-IN" sz="1400" spc="-1" strike="noStrike">
                <a:latin typeface="Arial"/>
              </a:endParaRPr>
            </a:p>
          </p:txBody>
        </p:sp>
        <p:sp>
          <p:nvSpPr>
            <p:cNvPr id="200" name="Rectangle 46"/>
            <p:cNvSpPr/>
            <p:nvPr/>
          </p:nvSpPr>
          <p:spPr>
            <a:xfrm>
              <a:off x="4879440" y="4130640"/>
              <a:ext cx="105264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status registers</a:t>
              </a:r>
              <a:endParaRPr b="0" lang="en-IN" sz="1400" spc="-1" strike="noStrike">
                <a:latin typeface="Arial"/>
              </a:endParaRPr>
            </a:p>
          </p:txBody>
        </p:sp>
        <p:sp>
          <p:nvSpPr>
            <p:cNvPr id="201" name="Rectangle 47"/>
            <p:cNvSpPr/>
            <p:nvPr/>
          </p:nvSpPr>
          <p:spPr>
            <a:xfrm>
              <a:off x="3687840" y="3935520"/>
              <a:ext cx="54684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Control</a:t>
              </a:r>
              <a:endParaRPr b="0" lang="en-IN" sz="1400" spc="-1" strike="noStrike">
                <a:latin typeface="Arial"/>
              </a:endParaRPr>
            </a:p>
          </p:txBody>
        </p:sp>
        <p:sp>
          <p:nvSpPr>
            <p:cNvPr id="202" name="Rectangle 48"/>
            <p:cNvSpPr/>
            <p:nvPr/>
          </p:nvSpPr>
          <p:spPr>
            <a:xfrm>
              <a:off x="3690000" y="4130640"/>
              <a:ext cx="52380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circuits</a:t>
              </a:r>
              <a:endParaRPr b="0" lang="en-IN" sz="1400" spc="-1" strike="noStrike">
                <a:latin typeface="Arial"/>
              </a:endParaRPr>
            </a:p>
          </p:txBody>
        </p:sp>
        <p:grpSp>
          <p:nvGrpSpPr>
            <p:cNvPr id="203" name="Group 54"/>
            <p:cNvGrpSpPr/>
            <p:nvPr/>
          </p:nvGrpSpPr>
          <p:grpSpPr>
            <a:xfrm>
              <a:off x="3143880" y="4923000"/>
              <a:ext cx="3058920" cy="447480"/>
              <a:chOff x="3143880" y="4923000"/>
              <a:chExt cx="3058920" cy="447480"/>
            </a:xfrm>
          </p:grpSpPr>
          <p:sp>
            <p:nvSpPr>
              <p:cNvPr id="204" name="Rectangle 49"/>
              <p:cNvSpPr/>
              <p:nvPr/>
            </p:nvSpPr>
            <p:spPr>
              <a:xfrm>
                <a:off x="3143880" y="4923000"/>
                <a:ext cx="3058920" cy="447480"/>
              </a:xfrm>
              <a:prstGeom prst="rect">
                <a:avLst/>
              </a:prstGeom>
              <a:solidFill>
                <a:srgbClr val="ffffff"/>
              </a:solidFill>
              <a:ln w="0">
                <a:solidFill>
                  <a:srgbClr val="ffffff"/>
                </a:solidFill>
              </a:ln>
            </p:spPr>
            <p:style>
              <a:lnRef idx="0"/>
              <a:fillRef idx="0"/>
              <a:effectRef idx="0"/>
              <a:fontRef idx="minor"/>
            </p:style>
          </p:sp>
          <p:sp>
            <p:nvSpPr>
              <p:cNvPr id="205" name="Rectangle 50"/>
              <p:cNvSpPr/>
              <p:nvPr/>
            </p:nvSpPr>
            <p:spPr>
              <a:xfrm>
                <a:off x="3143880" y="4923000"/>
                <a:ext cx="3058920" cy="447480"/>
              </a:xfrm>
              <a:prstGeom prst="rect">
                <a:avLst/>
              </a:prstGeom>
              <a:noFill/>
              <a:ln w="19050">
                <a:solidFill>
                  <a:srgbClr val="c00000"/>
                </a:solidFill>
                <a:miter/>
              </a:ln>
            </p:spPr>
            <p:style>
              <a:lnRef idx="0"/>
              <a:fillRef idx="0"/>
              <a:effectRef idx="0"/>
              <a:fontRef idx="minor"/>
            </p:style>
          </p:sp>
          <p:sp>
            <p:nvSpPr>
              <p:cNvPr id="206" name="Rectangle 51"/>
              <p:cNvSpPr/>
              <p:nvPr/>
            </p:nvSpPr>
            <p:spPr>
              <a:xfrm>
                <a:off x="4236840" y="5019840"/>
                <a:ext cx="88200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Input device</a:t>
                </a:r>
                <a:endParaRPr b="0" lang="en-IN" sz="1400" spc="-1" strike="noStrike">
                  <a:latin typeface="Arial"/>
                </a:endParaRPr>
              </a:p>
            </p:txBody>
          </p:sp>
        </p:grpSp>
        <p:grpSp>
          <p:nvGrpSpPr>
            <p:cNvPr id="207" name="Group 56"/>
            <p:cNvGrpSpPr/>
            <p:nvPr/>
          </p:nvGrpSpPr>
          <p:grpSpPr>
            <a:xfrm>
              <a:off x="1097280" y="2631960"/>
              <a:ext cx="6633000" cy="738360"/>
              <a:chOff x="1097280" y="2631960"/>
              <a:chExt cx="6633000" cy="738360"/>
            </a:xfrm>
          </p:grpSpPr>
          <p:sp>
            <p:nvSpPr>
              <p:cNvPr id="208" name="Line 11"/>
              <p:cNvSpPr/>
              <p:nvPr/>
            </p:nvSpPr>
            <p:spPr>
              <a:xfrm flipH="1">
                <a:off x="1681560" y="3294000"/>
                <a:ext cx="4951440" cy="1440"/>
              </a:xfrm>
              <a:prstGeom prst="line">
                <a:avLst/>
              </a:prstGeom>
              <a:ln w="19050">
                <a:solidFill>
                  <a:srgbClr val="000000"/>
                </a:solidFill>
                <a:round/>
              </a:ln>
            </p:spPr>
            <p:style>
              <a:lnRef idx="0"/>
              <a:fillRef idx="0"/>
              <a:effectRef idx="0"/>
              <a:fontRef idx="minor"/>
            </p:style>
          </p:sp>
          <p:sp>
            <p:nvSpPr>
              <p:cNvPr id="209" name="Line 12"/>
              <p:cNvSpPr/>
              <p:nvPr/>
            </p:nvSpPr>
            <p:spPr>
              <a:xfrm flipH="1">
                <a:off x="1681560" y="3022560"/>
                <a:ext cx="4951440" cy="1440"/>
              </a:xfrm>
              <a:prstGeom prst="line">
                <a:avLst/>
              </a:prstGeom>
              <a:ln w="19050">
                <a:solidFill>
                  <a:srgbClr val="000000"/>
                </a:solidFill>
                <a:round/>
              </a:ln>
            </p:spPr>
            <p:style>
              <a:lnRef idx="0"/>
              <a:fillRef idx="0"/>
              <a:effectRef idx="0"/>
              <a:fontRef idx="minor"/>
            </p:style>
          </p:sp>
          <p:sp>
            <p:nvSpPr>
              <p:cNvPr id="210" name="Line 13"/>
              <p:cNvSpPr/>
              <p:nvPr/>
            </p:nvSpPr>
            <p:spPr>
              <a:xfrm flipH="1">
                <a:off x="1681560" y="2768400"/>
                <a:ext cx="4951440" cy="1440"/>
              </a:xfrm>
              <a:prstGeom prst="line">
                <a:avLst/>
              </a:prstGeom>
              <a:ln w="19050">
                <a:solidFill>
                  <a:srgbClr val="000000"/>
                </a:solidFill>
                <a:round/>
              </a:ln>
            </p:spPr>
            <p:style>
              <a:lnRef idx="0"/>
              <a:fillRef idx="0"/>
              <a:effectRef idx="0"/>
              <a:fontRef idx="minor"/>
            </p:style>
          </p:sp>
          <p:sp>
            <p:nvSpPr>
              <p:cNvPr id="211" name="Rectangle 23"/>
              <p:cNvSpPr/>
              <p:nvPr/>
            </p:nvSpPr>
            <p:spPr>
              <a:xfrm>
                <a:off x="1097280" y="2884320"/>
                <a:ext cx="27864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Bus</a:t>
                </a:r>
                <a:endParaRPr b="0" lang="en-IN" sz="1400" spc="-1" strike="noStrike">
                  <a:latin typeface="Arial"/>
                </a:endParaRPr>
              </a:p>
            </p:txBody>
          </p:sp>
          <p:sp>
            <p:nvSpPr>
              <p:cNvPr id="212" name="Rectangle 24"/>
              <p:cNvSpPr/>
              <p:nvPr/>
            </p:nvSpPr>
            <p:spPr>
              <a:xfrm>
                <a:off x="6770520" y="2631960"/>
                <a:ext cx="95976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Address lines</a:t>
                </a:r>
                <a:endParaRPr b="0" lang="en-IN" sz="1400" spc="-1" strike="noStrike">
                  <a:latin typeface="Arial"/>
                </a:endParaRPr>
              </a:p>
            </p:txBody>
          </p:sp>
          <p:sp>
            <p:nvSpPr>
              <p:cNvPr id="213" name="Rectangle 25"/>
              <p:cNvSpPr/>
              <p:nvPr/>
            </p:nvSpPr>
            <p:spPr>
              <a:xfrm>
                <a:off x="6768000" y="2903400"/>
                <a:ext cx="71748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Data lines</a:t>
                </a:r>
                <a:endParaRPr b="0" lang="en-IN" sz="1400" spc="-1" strike="noStrike">
                  <a:latin typeface="Arial"/>
                </a:endParaRPr>
              </a:p>
            </p:txBody>
          </p:sp>
          <p:sp>
            <p:nvSpPr>
              <p:cNvPr id="214" name="Rectangle 26"/>
              <p:cNvSpPr/>
              <p:nvPr/>
            </p:nvSpPr>
            <p:spPr>
              <a:xfrm>
                <a:off x="6765120" y="3157560"/>
                <a:ext cx="929160" cy="21276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400" spc="-1" strike="noStrike">
                    <a:solidFill>
                      <a:srgbClr val="000000"/>
                    </a:solidFill>
                    <a:latin typeface="Times New Roman"/>
                  </a:rPr>
                  <a:t>Control lines</a:t>
                </a:r>
                <a:endParaRPr b="0" lang="en-IN" sz="1400" spc="-1" strike="noStrike">
                  <a:latin typeface="Arial"/>
                </a:endParaRPr>
              </a:p>
            </p:txBody>
          </p:sp>
          <p:sp>
            <p:nvSpPr>
              <p:cNvPr id="215" name="Freeform 52"/>
              <p:cNvSpPr/>
              <p:nvPr/>
            </p:nvSpPr>
            <p:spPr>
              <a:xfrm>
                <a:off x="1467360" y="2728800"/>
                <a:ext cx="117000" cy="293400"/>
              </a:xfrm>
              <a:custGeom>
                <a:avLst/>
                <a:gdLst/>
                <a:ahLst/>
                <a:rect l="l" t="t" r="r" b="b"/>
                <a:pathLst>
                  <a:path w="6" h="15">
                    <a:moveTo>
                      <a:pt x="6" y="0"/>
                    </a:moveTo>
                    <a:lnTo>
                      <a:pt x="5" y="1"/>
                    </a:lnTo>
                    <a:lnTo>
                      <a:pt x="4" y="2"/>
                    </a:lnTo>
                    <a:lnTo>
                      <a:pt x="4" y="3"/>
                    </a:lnTo>
                    <a:lnTo>
                      <a:pt x="4" y="4"/>
                    </a:lnTo>
                    <a:lnTo>
                      <a:pt x="4" y="6"/>
                    </a:lnTo>
                    <a:lnTo>
                      <a:pt x="4" y="8"/>
                    </a:lnTo>
                    <a:lnTo>
                      <a:pt x="4" y="10"/>
                    </a:lnTo>
                    <a:lnTo>
                      <a:pt x="4" y="12"/>
                    </a:lnTo>
                    <a:lnTo>
                      <a:pt x="4" y="13"/>
                    </a:lnTo>
                    <a:lnTo>
                      <a:pt x="2" y="14"/>
                    </a:lnTo>
                    <a:lnTo>
                      <a:pt x="0" y="15"/>
                    </a:lnTo>
                  </a:path>
                </a:pathLst>
              </a:custGeom>
              <a:noFill/>
              <a:ln w="19050">
                <a:solidFill>
                  <a:srgbClr val="000000"/>
                </a:solidFill>
                <a:round/>
              </a:ln>
            </p:spPr>
            <p:style>
              <a:lnRef idx="0"/>
              <a:fillRef idx="0"/>
              <a:effectRef idx="0"/>
              <a:fontRef idx="minor"/>
            </p:style>
          </p:sp>
          <p:sp>
            <p:nvSpPr>
              <p:cNvPr id="216" name="Freeform 53"/>
              <p:cNvSpPr/>
              <p:nvPr/>
            </p:nvSpPr>
            <p:spPr>
              <a:xfrm>
                <a:off x="1467360" y="3022560"/>
                <a:ext cx="117000" cy="291600"/>
              </a:xfrm>
              <a:custGeom>
                <a:avLst/>
                <a:gdLst/>
                <a:ahLst/>
                <a:rect l="l" t="t" r="r" b="b"/>
                <a:pathLst>
                  <a:path w="6" h="15">
                    <a:moveTo>
                      <a:pt x="6" y="15"/>
                    </a:moveTo>
                    <a:lnTo>
                      <a:pt x="5" y="14"/>
                    </a:lnTo>
                    <a:lnTo>
                      <a:pt x="4" y="13"/>
                    </a:lnTo>
                    <a:lnTo>
                      <a:pt x="4" y="12"/>
                    </a:lnTo>
                    <a:lnTo>
                      <a:pt x="4" y="10"/>
                    </a:lnTo>
                    <a:lnTo>
                      <a:pt x="4" y="8"/>
                    </a:lnTo>
                    <a:lnTo>
                      <a:pt x="4" y="6"/>
                    </a:lnTo>
                    <a:lnTo>
                      <a:pt x="4" y="4"/>
                    </a:lnTo>
                    <a:lnTo>
                      <a:pt x="4" y="3"/>
                    </a:lnTo>
                    <a:lnTo>
                      <a:pt x="4" y="2"/>
                    </a:lnTo>
                    <a:lnTo>
                      <a:pt x="2" y="1"/>
                    </a:lnTo>
                    <a:lnTo>
                      <a:pt x="0" y="0"/>
                    </a:lnTo>
                  </a:path>
                </a:pathLst>
              </a:custGeom>
              <a:noFill/>
              <a:ln w="19050">
                <a:solidFill>
                  <a:srgbClr val="000000"/>
                </a:solidFill>
                <a:round/>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Registers in keyboard and display Interfaces </a:t>
            </a:r>
            <a:endParaRPr b="0" lang="en-US" sz="4400" spc="-1" strike="noStrike">
              <a:solidFill>
                <a:srgbClr val="000000"/>
              </a:solidFill>
              <a:latin typeface="Calibri"/>
            </a:endParaRPr>
          </a:p>
        </p:txBody>
      </p:sp>
      <p:pic>
        <p:nvPicPr>
          <p:cNvPr id="218" name="Content Placeholder 4" descr=""/>
          <p:cNvPicPr/>
          <p:nvPr/>
        </p:nvPicPr>
        <p:blipFill>
          <a:blip r:embed="rId1"/>
          <a:stretch/>
        </p:blipFill>
        <p:spPr>
          <a:xfrm>
            <a:off x="1869120" y="1839240"/>
            <a:ext cx="7501680" cy="4350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5240" cy="1325160"/>
          </a:xfrm>
          <a:prstGeom prst="rect">
            <a:avLst/>
          </a:prstGeom>
          <a:noFill/>
          <a:ln w="0">
            <a:noFill/>
          </a:ln>
        </p:spPr>
        <p:txBody>
          <a:bodyPr anchor="ctr">
            <a:normAutofit fontScale="77000"/>
          </a:bodyPr>
          <a:p>
            <a:pPr>
              <a:lnSpc>
                <a:spcPct val="90000"/>
              </a:lnSpc>
              <a:buNone/>
            </a:pPr>
            <a:r>
              <a:rPr b="0" lang="en-IN" sz="4400" spc="-1" strike="noStrike">
                <a:solidFill>
                  <a:srgbClr val="000000"/>
                </a:solidFill>
                <a:latin typeface="Calibri Light"/>
              </a:rPr>
              <a:t>Program to read a line from Keyboard and stores in memory buffer and echoes on display</a:t>
            </a:r>
            <a:endParaRPr b="0" lang="en-US" sz="4400" spc="-1" strike="noStrike">
              <a:solidFill>
                <a:srgbClr val="000000"/>
              </a:solidFill>
              <a:latin typeface="Calibri"/>
            </a:endParaRPr>
          </a:p>
        </p:txBody>
      </p:sp>
      <p:sp>
        <p:nvSpPr>
          <p:cNvPr id="220"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Figure 4.4</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Program controlled IO</a:t>
            </a:r>
            <a:endParaRPr b="0" lang="en-US" sz="4400" spc="-1" strike="noStrike">
              <a:solidFill>
                <a:srgbClr val="000000"/>
              </a:solidFill>
              <a:latin typeface="Calibri"/>
            </a:endParaRPr>
          </a:p>
        </p:txBody>
      </p:sp>
      <p:sp>
        <p:nvSpPr>
          <p:cNvPr id="22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Program in fig 4.4</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N" sz="2800" spc="-1" strike="noStrike">
                <a:solidFill>
                  <a:srgbClr val="000000"/>
                </a:solidFill>
                <a:latin typeface="Calibri"/>
              </a:rPr>
              <a:t>Processor repeatedly checks status flag to achieve synchronization b/w processor and IO device.</a:t>
            </a:r>
            <a:endParaRPr b="0" lang="en-US" sz="2800" spc="-1" strike="noStrike">
              <a:solidFill>
                <a:srgbClr val="000000"/>
              </a:solidFill>
              <a:latin typeface="Calibri"/>
            </a:endParaRPr>
          </a:p>
          <a:p>
            <a:pPr lvl="1" marL="228600" indent="-228600">
              <a:lnSpc>
                <a:spcPct val="90000"/>
              </a:lnSpc>
              <a:spcBef>
                <a:spcPts val="1001"/>
              </a:spcBef>
              <a:buClr>
                <a:srgbClr val="000000"/>
              </a:buClr>
              <a:buFont typeface="Arial"/>
              <a:buChar char="•"/>
            </a:pPr>
            <a:r>
              <a:rPr b="0" lang="en-US" sz="2800" spc="-1" strike="noStrike">
                <a:solidFill>
                  <a:srgbClr val="000000"/>
                </a:solidFill>
                <a:latin typeface="Calibri"/>
              </a:rPr>
              <a:t>Processor polls the I/O device.</a:t>
            </a:r>
            <a:endParaRPr b="0" lang="en-US" sz="2800" spc="-1" strike="noStrike">
              <a:solidFill>
                <a:srgbClr val="000000"/>
              </a:solidFill>
              <a:latin typeface="Calibri"/>
            </a:endParaRPr>
          </a:p>
          <a:p>
            <a:pPr lvl="1" marL="228600" indent="-228600">
              <a:lnSpc>
                <a:spcPct val="90000"/>
              </a:lnSpc>
              <a:spcBef>
                <a:spcPts val="1001"/>
              </a:spcBef>
              <a:buClr>
                <a:srgbClr val="ed7d31"/>
              </a:buClr>
              <a:buFont typeface="Arial"/>
              <a:buChar char="•"/>
            </a:pPr>
            <a:r>
              <a:rPr b="0" lang="en-US" sz="2800" spc="-1" strike="noStrike">
                <a:solidFill>
                  <a:srgbClr val="ed7d31"/>
                </a:solidFill>
                <a:latin typeface="Calibri"/>
              </a:rPr>
              <a:t>Two other mechanisms used for synchronizing data transfers between the processor and memory:</a:t>
            </a:r>
            <a:endParaRPr b="0" lang="en-US" sz="2800" spc="-1" strike="noStrike">
              <a:solidFill>
                <a:srgbClr val="000000"/>
              </a:solidFill>
              <a:latin typeface="Calibri"/>
            </a:endParaRPr>
          </a:p>
          <a:p>
            <a:pPr>
              <a:lnSpc>
                <a:spcPct val="90000"/>
              </a:lnSpc>
              <a:spcBef>
                <a:spcPts val="1001"/>
              </a:spcBef>
              <a:buNone/>
              <a:tabLst>
                <a:tab algn="l" pos="0"/>
              </a:tabLst>
            </a:pPr>
            <a:r>
              <a:rPr b="0" lang="en-US" sz="2800" spc="-1" strike="noStrike">
                <a:solidFill>
                  <a:srgbClr val="000000"/>
                </a:solidFill>
                <a:latin typeface="Wingdings"/>
              </a:rPr>
              <a:t></a:t>
            </a:r>
            <a:r>
              <a:rPr b="0" lang="en-US" sz="2800" spc="-1" strike="noStrike">
                <a:solidFill>
                  <a:srgbClr val="000000"/>
                </a:solidFill>
                <a:latin typeface="Calibri"/>
              </a:rPr>
              <a:t>Interrupts</a:t>
            </a:r>
            <a:endParaRPr b="0" lang="en-US" sz="2800" spc="-1" strike="noStrike">
              <a:solidFill>
                <a:srgbClr val="000000"/>
              </a:solidFill>
              <a:latin typeface="Calibri"/>
            </a:endParaRPr>
          </a:p>
          <a:p>
            <a:pPr>
              <a:lnSpc>
                <a:spcPct val="90000"/>
              </a:lnSpc>
              <a:spcBef>
                <a:spcPts val="1001"/>
              </a:spcBef>
              <a:buNone/>
              <a:tabLst>
                <a:tab algn="l" pos="0"/>
              </a:tabLst>
            </a:pPr>
            <a:r>
              <a:rPr b="0" lang="en-US" sz="2800" spc="-1" strike="noStrike">
                <a:solidFill>
                  <a:srgbClr val="000000"/>
                </a:solidFill>
                <a:latin typeface="Wingdings"/>
              </a:rPr>
              <a:t></a:t>
            </a:r>
            <a:r>
              <a:rPr b="0" lang="en-US" sz="2800" spc="-1" strike="noStrike">
                <a:solidFill>
                  <a:srgbClr val="000000"/>
                </a:solidFill>
                <a:latin typeface="Calibri"/>
              </a:rPr>
              <a:t>DMA</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125640" y="96120"/>
            <a:ext cx="10515240" cy="737280"/>
          </a:xfrm>
          <a:prstGeom prst="rect">
            <a:avLst/>
          </a:prstGeom>
          <a:noFill/>
          <a:ln w="0">
            <a:noFill/>
          </a:ln>
        </p:spPr>
        <p:txBody>
          <a:bodyPr anchor="ctr">
            <a:noAutofit/>
          </a:bodyPr>
          <a:p>
            <a:pPr>
              <a:lnSpc>
                <a:spcPct val="90000"/>
              </a:lnSpc>
              <a:buNone/>
            </a:pPr>
            <a:r>
              <a:rPr b="0" lang="en-IN" sz="4400" spc="-1" strike="noStrike">
                <a:solidFill>
                  <a:srgbClr val="000000"/>
                </a:solidFill>
                <a:latin typeface="Calibri Light"/>
              </a:rPr>
              <a:t>INTERRUPTS</a:t>
            </a:r>
            <a:endParaRPr b="0" lang="en-US" sz="4400" spc="-1" strike="noStrike">
              <a:solidFill>
                <a:srgbClr val="000000"/>
              </a:solidFill>
              <a:latin typeface="Calibri"/>
            </a:endParaRPr>
          </a:p>
        </p:txBody>
      </p:sp>
      <p:sp>
        <p:nvSpPr>
          <p:cNvPr id="224" name="PlaceHolder 2"/>
          <p:cNvSpPr>
            <a:spLocks noGrp="1"/>
          </p:cNvSpPr>
          <p:nvPr>
            <p:ph/>
          </p:nvPr>
        </p:nvSpPr>
        <p:spPr>
          <a:xfrm>
            <a:off x="153000" y="1020240"/>
            <a:ext cx="6049080" cy="5837400"/>
          </a:xfrm>
          <a:prstGeom prst="rect">
            <a:avLst/>
          </a:prstGeom>
          <a:noFill/>
          <a:ln w="0">
            <a:noFill/>
          </a:ln>
        </p:spPr>
        <p:txBody>
          <a:bodyPr anchor="t">
            <a:normAutofit fontScale="92000"/>
          </a:bodyPr>
          <a:p>
            <a:pPr marL="228600" indent="-228600">
              <a:lnSpc>
                <a:spcPct val="90000"/>
              </a:lnSpc>
              <a:spcBef>
                <a:spcPts val="1001"/>
              </a:spcBef>
              <a:buClr>
                <a:srgbClr val="ff0000"/>
              </a:buClr>
              <a:buFont typeface="Arial"/>
              <a:buChar char="•"/>
            </a:pPr>
            <a:r>
              <a:rPr b="0" lang="en-IN" sz="2800" spc="-1" strike="noStrike">
                <a:solidFill>
                  <a:srgbClr val="ff0000"/>
                </a:solidFill>
                <a:latin typeface="Calibri"/>
              </a:rPr>
              <a:t>Drawback of programmed IO</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processor time is wasted in waiting for IO device without doing useful processing.</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Waiting period can be avoided by allowing IO devices to notify the processor when they are ready</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Done through Hardware Interrupts</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Interrupt Service Routine(PRINT function)</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ff0000"/>
                </a:solidFill>
                <a:latin typeface="Calibri"/>
              </a:rPr>
              <a:t>Interrupt latency(Time </a:t>
            </a:r>
            <a:r>
              <a:rPr b="0" lang="en-IN" sz="2800" spc="-1" strike="noStrike">
                <a:solidFill>
                  <a:srgbClr val="000000"/>
                </a:solidFill>
                <a:latin typeface="Calibri"/>
              </a:rPr>
              <a:t>b/w receipt of interrupt req and start of execution of interrupt service routine.</a:t>
            </a:r>
            <a:endParaRPr b="0" lang="en-US" sz="2800" spc="-1" strike="noStrike">
              <a:solidFill>
                <a:srgbClr val="000000"/>
              </a:solidFill>
              <a:latin typeface="Calibri"/>
            </a:endParaRPr>
          </a:p>
        </p:txBody>
      </p:sp>
      <p:grpSp>
        <p:nvGrpSpPr>
          <p:cNvPr id="225" name="Group 56"/>
          <p:cNvGrpSpPr/>
          <p:nvPr/>
        </p:nvGrpSpPr>
        <p:grpSpPr>
          <a:xfrm>
            <a:off x="5821200" y="4303080"/>
            <a:ext cx="5662440" cy="2339280"/>
            <a:chOff x="5821200" y="4303080"/>
            <a:chExt cx="5662440" cy="2339280"/>
          </a:xfrm>
        </p:grpSpPr>
        <p:sp>
          <p:nvSpPr>
            <p:cNvPr id="226" name="Rectangle 4"/>
            <p:cNvSpPr/>
            <p:nvPr/>
          </p:nvSpPr>
          <p:spPr>
            <a:xfrm>
              <a:off x="5964480" y="5570280"/>
              <a:ext cx="26172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here</a:t>
              </a:r>
              <a:endParaRPr b="0" lang="en-IN" sz="1200" spc="-1" strike="noStrike">
                <a:latin typeface="Arial"/>
              </a:endParaRPr>
            </a:p>
          </p:txBody>
        </p:sp>
        <p:sp>
          <p:nvSpPr>
            <p:cNvPr id="227" name="Rectangle 5"/>
            <p:cNvSpPr/>
            <p:nvPr/>
          </p:nvSpPr>
          <p:spPr>
            <a:xfrm>
              <a:off x="5821200" y="5253480"/>
              <a:ext cx="54072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Interrupt</a:t>
              </a:r>
              <a:endParaRPr b="0" lang="en-IN" sz="1200" spc="-1" strike="noStrike">
                <a:latin typeface="Arial"/>
              </a:endParaRPr>
            </a:p>
          </p:txBody>
        </p:sp>
        <p:sp>
          <p:nvSpPr>
            <p:cNvPr id="228" name="Rectangle 6"/>
            <p:cNvSpPr/>
            <p:nvPr/>
          </p:nvSpPr>
          <p:spPr>
            <a:xfrm>
              <a:off x="5895000" y="5412600"/>
              <a:ext cx="39564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occurs</a:t>
              </a:r>
              <a:endParaRPr b="0" lang="en-IN" sz="1200" spc="-1" strike="noStrike">
                <a:latin typeface="Arial"/>
              </a:endParaRPr>
            </a:p>
          </p:txBody>
        </p:sp>
        <p:sp>
          <p:nvSpPr>
            <p:cNvPr id="229" name="Freeform 7"/>
            <p:cNvSpPr/>
            <p:nvPr/>
          </p:nvSpPr>
          <p:spPr>
            <a:xfrm>
              <a:off x="6625800" y="5499360"/>
              <a:ext cx="105120" cy="52560"/>
            </a:xfrm>
            <a:custGeom>
              <a:avLst/>
              <a:gdLst/>
              <a:ahLst/>
              <a:rect l="l" t="t" r="r" b="b"/>
              <a:pathLst>
                <a:path w="6" h="3">
                  <a:moveTo>
                    <a:pt x="0" y="3"/>
                  </a:moveTo>
                  <a:lnTo>
                    <a:pt x="6" y="2"/>
                  </a:lnTo>
                  <a:lnTo>
                    <a:pt x="0" y="0"/>
                  </a:lnTo>
                  <a:lnTo>
                    <a:pt x="0" y="2"/>
                  </a:lnTo>
                  <a:lnTo>
                    <a:pt x="0" y="3"/>
                  </a:lnTo>
                </a:path>
              </a:pathLst>
            </a:custGeom>
            <a:noFill/>
            <a:ln w="17463">
              <a:solidFill>
                <a:srgbClr val="000000"/>
              </a:solidFill>
              <a:round/>
            </a:ln>
          </p:spPr>
          <p:style>
            <a:lnRef idx="0"/>
            <a:fillRef idx="0"/>
            <a:effectRef idx="0"/>
            <a:fontRef idx="minor"/>
          </p:style>
        </p:sp>
        <p:sp>
          <p:nvSpPr>
            <p:cNvPr id="230" name="Freeform 8"/>
            <p:cNvSpPr/>
            <p:nvPr/>
          </p:nvSpPr>
          <p:spPr>
            <a:xfrm>
              <a:off x="6625800" y="5499360"/>
              <a:ext cx="105120" cy="52560"/>
            </a:xfrm>
            <a:custGeom>
              <a:avLst/>
              <a:gdLst/>
              <a:ahLst/>
              <a:rect l="l" t="t" r="r" b="b"/>
              <a:pathLst>
                <a:path w="66" h="33">
                  <a:moveTo>
                    <a:pt x="0" y="33"/>
                  </a:moveTo>
                  <a:lnTo>
                    <a:pt x="66" y="22"/>
                  </a:lnTo>
                  <a:lnTo>
                    <a:pt x="0" y="0"/>
                  </a:lnTo>
                  <a:lnTo>
                    <a:pt x="0" y="22"/>
                  </a:lnTo>
                  <a:lnTo>
                    <a:pt x="0" y="33"/>
                  </a:lnTo>
                  <a:close/>
                </a:path>
              </a:pathLst>
            </a:custGeom>
            <a:solidFill>
              <a:srgbClr val="000000"/>
            </a:solidFill>
            <a:ln w="0">
              <a:solidFill>
                <a:srgbClr val="000000"/>
              </a:solidFill>
            </a:ln>
          </p:spPr>
          <p:style>
            <a:lnRef idx="0"/>
            <a:fillRef idx="0"/>
            <a:effectRef idx="0"/>
            <a:fontRef idx="minor"/>
          </p:style>
        </p:sp>
        <p:sp>
          <p:nvSpPr>
            <p:cNvPr id="231" name="Line 9"/>
            <p:cNvSpPr/>
            <p:nvPr/>
          </p:nvSpPr>
          <p:spPr>
            <a:xfrm flipH="1">
              <a:off x="6451560" y="5534640"/>
              <a:ext cx="174240" cy="1800"/>
            </a:xfrm>
            <a:prstGeom prst="line">
              <a:avLst/>
            </a:prstGeom>
            <a:ln w="17463">
              <a:solidFill>
                <a:srgbClr val="000000"/>
              </a:solidFill>
              <a:round/>
            </a:ln>
          </p:spPr>
          <p:style>
            <a:lnRef idx="0"/>
            <a:fillRef idx="0"/>
            <a:effectRef idx="0"/>
            <a:fontRef idx="minor"/>
          </p:style>
        </p:sp>
        <p:sp>
          <p:nvSpPr>
            <p:cNvPr id="232" name="Rectangle 10"/>
            <p:cNvSpPr/>
            <p:nvPr/>
          </p:nvSpPr>
          <p:spPr>
            <a:xfrm>
              <a:off x="6870240" y="6327720"/>
              <a:ext cx="13536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M</a:t>
              </a:r>
              <a:endParaRPr b="0" lang="en-IN" sz="1200" spc="-1" strike="noStrike">
                <a:latin typeface="Arial"/>
              </a:endParaRPr>
            </a:p>
          </p:txBody>
        </p:sp>
        <p:sp>
          <p:nvSpPr>
            <p:cNvPr id="233" name="Rectangle 11"/>
            <p:cNvSpPr/>
            <p:nvPr/>
          </p:nvSpPr>
          <p:spPr>
            <a:xfrm>
              <a:off x="6958080" y="5412600"/>
              <a:ext cx="4284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200" spc="-1" strike="noStrike">
                  <a:solidFill>
                    <a:srgbClr val="000000"/>
                  </a:solidFill>
                  <a:latin typeface="Times New Roman"/>
                </a:rPr>
                <a:t>i</a:t>
              </a:r>
              <a:endParaRPr b="0" lang="en-IN" sz="1200" spc="-1" strike="noStrike">
                <a:latin typeface="Arial"/>
              </a:endParaRPr>
            </a:p>
          </p:txBody>
        </p:sp>
        <p:sp>
          <p:nvSpPr>
            <p:cNvPr id="234" name="Rectangle 12"/>
            <p:cNvSpPr/>
            <p:nvPr/>
          </p:nvSpPr>
          <p:spPr>
            <a:xfrm>
              <a:off x="6922800" y="4814280"/>
              <a:ext cx="7632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2</a:t>
              </a:r>
              <a:endParaRPr b="0" lang="en-IN" sz="1200" spc="-1" strike="noStrike">
                <a:latin typeface="Arial"/>
              </a:endParaRPr>
            </a:p>
          </p:txBody>
        </p:sp>
        <p:sp>
          <p:nvSpPr>
            <p:cNvPr id="235" name="Rectangle 13"/>
            <p:cNvSpPr/>
            <p:nvPr/>
          </p:nvSpPr>
          <p:spPr>
            <a:xfrm>
              <a:off x="6940440" y="4515480"/>
              <a:ext cx="7632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1</a:t>
              </a:r>
              <a:endParaRPr b="0" lang="en-IN" sz="1200" spc="-1" strike="noStrike">
                <a:latin typeface="Arial"/>
              </a:endParaRPr>
            </a:p>
          </p:txBody>
        </p:sp>
        <p:sp>
          <p:nvSpPr>
            <p:cNvPr id="236" name="Line 15"/>
            <p:cNvSpPr/>
            <p:nvPr/>
          </p:nvSpPr>
          <p:spPr>
            <a:xfrm flipH="1">
              <a:off x="10086120" y="5217840"/>
              <a:ext cx="1397520" cy="1800"/>
            </a:xfrm>
            <a:prstGeom prst="line">
              <a:avLst/>
            </a:prstGeom>
            <a:ln w="17463">
              <a:solidFill>
                <a:srgbClr val="c00000"/>
              </a:solidFill>
              <a:round/>
            </a:ln>
          </p:spPr>
          <p:style>
            <a:lnRef idx="0"/>
            <a:fillRef idx="0"/>
            <a:effectRef idx="0"/>
            <a:fontRef idx="minor"/>
          </p:style>
        </p:sp>
        <p:sp>
          <p:nvSpPr>
            <p:cNvPr id="237" name="Line 19"/>
            <p:cNvSpPr/>
            <p:nvPr/>
          </p:nvSpPr>
          <p:spPr>
            <a:xfrm flipH="1">
              <a:off x="7465680" y="4918680"/>
              <a:ext cx="1414800" cy="1800"/>
            </a:xfrm>
            <a:prstGeom prst="line">
              <a:avLst/>
            </a:prstGeom>
            <a:ln w="17463">
              <a:solidFill>
                <a:srgbClr val="c00000"/>
              </a:solidFill>
              <a:round/>
            </a:ln>
          </p:spPr>
          <p:style>
            <a:lnRef idx="0"/>
            <a:fillRef idx="0"/>
            <a:effectRef idx="0"/>
            <a:fontRef idx="minor"/>
          </p:style>
        </p:sp>
        <p:sp>
          <p:nvSpPr>
            <p:cNvPr id="238" name="Line 20"/>
            <p:cNvSpPr/>
            <p:nvPr/>
          </p:nvSpPr>
          <p:spPr>
            <a:xfrm flipH="1">
              <a:off x="7465680" y="5534640"/>
              <a:ext cx="1414800" cy="1800"/>
            </a:xfrm>
            <a:prstGeom prst="line">
              <a:avLst/>
            </a:prstGeom>
            <a:ln w="17463">
              <a:solidFill>
                <a:srgbClr val="c00000"/>
              </a:solidFill>
              <a:round/>
            </a:ln>
          </p:spPr>
          <p:style>
            <a:lnRef idx="0"/>
            <a:fillRef idx="0"/>
            <a:effectRef idx="0"/>
            <a:fontRef idx="minor"/>
          </p:style>
        </p:sp>
        <p:sp>
          <p:nvSpPr>
            <p:cNvPr id="239" name="Line 21"/>
            <p:cNvSpPr/>
            <p:nvPr/>
          </p:nvSpPr>
          <p:spPr>
            <a:xfrm flipH="1">
              <a:off x="7465680" y="5833800"/>
              <a:ext cx="1414800" cy="1440"/>
            </a:xfrm>
            <a:prstGeom prst="line">
              <a:avLst/>
            </a:prstGeom>
            <a:ln w="17463">
              <a:solidFill>
                <a:srgbClr val="c00000"/>
              </a:solidFill>
              <a:round/>
            </a:ln>
          </p:spPr>
          <p:style>
            <a:lnRef idx="0"/>
            <a:fillRef idx="0"/>
            <a:effectRef idx="0"/>
            <a:fontRef idx="minor"/>
          </p:style>
        </p:sp>
        <p:sp>
          <p:nvSpPr>
            <p:cNvPr id="240" name="Freeform 22"/>
            <p:cNvSpPr/>
            <p:nvPr/>
          </p:nvSpPr>
          <p:spPr>
            <a:xfrm>
              <a:off x="8163720" y="4531320"/>
              <a:ext cx="17280" cy="52560"/>
            </a:xfrm>
            <a:custGeom>
              <a:avLst/>
              <a:gdLst/>
              <a:ahLst/>
              <a:rect l="l" t="t" r="r" b="b"/>
              <a:pathLst>
                <a:path w="1" h="3">
                  <a:moveTo>
                    <a:pt x="0" y="0"/>
                  </a:moveTo>
                  <a:lnTo>
                    <a:pt x="0" y="3"/>
                  </a:lnTo>
                  <a:lnTo>
                    <a:pt x="1" y="0"/>
                  </a:lnTo>
                  <a:lnTo>
                    <a:pt x="0" y="0"/>
                  </a:lnTo>
                </a:path>
              </a:pathLst>
            </a:custGeom>
            <a:noFill/>
            <a:ln w="17463">
              <a:solidFill>
                <a:srgbClr val="000000"/>
              </a:solidFill>
              <a:round/>
            </a:ln>
          </p:spPr>
          <p:style>
            <a:lnRef idx="0"/>
            <a:fillRef idx="0"/>
            <a:effectRef idx="0"/>
            <a:fontRef idx="minor"/>
          </p:style>
        </p:sp>
        <p:sp>
          <p:nvSpPr>
            <p:cNvPr id="241" name="Freeform 23"/>
            <p:cNvSpPr/>
            <p:nvPr/>
          </p:nvSpPr>
          <p:spPr>
            <a:xfrm>
              <a:off x="8163720" y="4531320"/>
              <a:ext cx="17280" cy="52560"/>
            </a:xfrm>
            <a:custGeom>
              <a:avLst/>
              <a:gdLst/>
              <a:ahLst/>
              <a:rect l="l" t="t" r="r" b="b"/>
              <a:pathLst>
                <a:path w="11" h="33">
                  <a:moveTo>
                    <a:pt x="0" y="0"/>
                  </a:moveTo>
                  <a:lnTo>
                    <a:pt x="0" y="33"/>
                  </a:lnTo>
                  <a:lnTo>
                    <a:pt x="11" y="0"/>
                  </a:lnTo>
                  <a:lnTo>
                    <a:pt x="0" y="0"/>
                  </a:lnTo>
                  <a:close/>
                </a:path>
              </a:pathLst>
            </a:custGeom>
            <a:solidFill>
              <a:srgbClr val="000000"/>
            </a:solidFill>
            <a:ln w="0">
              <a:solidFill>
                <a:srgbClr val="000000"/>
              </a:solidFill>
            </a:ln>
          </p:spPr>
          <p:style>
            <a:lnRef idx="0"/>
            <a:fillRef idx="0"/>
            <a:effectRef idx="0"/>
            <a:fontRef idx="minor"/>
          </p:style>
        </p:sp>
        <p:sp>
          <p:nvSpPr>
            <p:cNvPr id="242" name="Freeform 24"/>
            <p:cNvSpPr/>
            <p:nvPr/>
          </p:nvSpPr>
          <p:spPr>
            <a:xfrm>
              <a:off x="7255080" y="4303080"/>
              <a:ext cx="908280" cy="2339280"/>
            </a:xfrm>
            <a:custGeom>
              <a:avLst/>
              <a:gdLst/>
              <a:ahLst/>
              <a:rect l="l" t="t" r="r" b="b"/>
              <a:pathLst>
                <a:path w="52" h="133">
                  <a:moveTo>
                    <a:pt x="52" y="13"/>
                  </a:moveTo>
                  <a:lnTo>
                    <a:pt x="52" y="12"/>
                  </a:lnTo>
                  <a:lnTo>
                    <a:pt x="52" y="0"/>
                  </a:lnTo>
                  <a:lnTo>
                    <a:pt x="41" y="0"/>
                  </a:lnTo>
                  <a:lnTo>
                    <a:pt x="12" y="0"/>
                  </a:lnTo>
                  <a:lnTo>
                    <a:pt x="0" y="0"/>
                  </a:lnTo>
                  <a:lnTo>
                    <a:pt x="0" y="12"/>
                  </a:lnTo>
                  <a:lnTo>
                    <a:pt x="0" y="121"/>
                  </a:lnTo>
                  <a:lnTo>
                    <a:pt x="0" y="133"/>
                  </a:lnTo>
                  <a:lnTo>
                    <a:pt x="12" y="133"/>
                  </a:lnTo>
                  <a:lnTo>
                    <a:pt x="41" y="133"/>
                  </a:lnTo>
                  <a:lnTo>
                    <a:pt x="52" y="133"/>
                  </a:lnTo>
                  <a:lnTo>
                    <a:pt x="52" y="121"/>
                  </a:lnTo>
                </a:path>
              </a:pathLst>
            </a:custGeom>
            <a:noFill/>
            <a:ln w="17463">
              <a:solidFill>
                <a:srgbClr val="000000"/>
              </a:solidFill>
              <a:round/>
            </a:ln>
          </p:spPr>
          <p:style>
            <a:lnRef idx="0"/>
            <a:fillRef idx="0"/>
            <a:effectRef idx="0"/>
            <a:fontRef idx="minor"/>
          </p:style>
        </p:sp>
        <p:sp>
          <p:nvSpPr>
            <p:cNvPr id="243" name="Freeform 25"/>
            <p:cNvSpPr/>
            <p:nvPr/>
          </p:nvSpPr>
          <p:spPr>
            <a:xfrm>
              <a:off x="10766880" y="4830480"/>
              <a:ext cx="34920" cy="70560"/>
            </a:xfrm>
            <a:custGeom>
              <a:avLst/>
              <a:gdLst/>
              <a:ahLst/>
              <a:rect l="l" t="t" r="r" b="b"/>
              <a:pathLst>
                <a:path w="2" h="4">
                  <a:moveTo>
                    <a:pt x="0" y="0"/>
                  </a:moveTo>
                  <a:lnTo>
                    <a:pt x="1" y="4"/>
                  </a:lnTo>
                  <a:lnTo>
                    <a:pt x="2" y="0"/>
                  </a:lnTo>
                  <a:lnTo>
                    <a:pt x="1" y="0"/>
                  </a:lnTo>
                  <a:lnTo>
                    <a:pt x="0" y="0"/>
                  </a:lnTo>
                </a:path>
              </a:pathLst>
            </a:custGeom>
            <a:noFill/>
            <a:ln w="17463">
              <a:solidFill>
                <a:srgbClr val="000000"/>
              </a:solidFill>
              <a:round/>
            </a:ln>
          </p:spPr>
          <p:style>
            <a:lnRef idx="0"/>
            <a:fillRef idx="0"/>
            <a:effectRef idx="0"/>
            <a:fontRef idx="minor"/>
          </p:style>
        </p:sp>
        <p:sp>
          <p:nvSpPr>
            <p:cNvPr id="244" name="Freeform 26"/>
            <p:cNvSpPr/>
            <p:nvPr/>
          </p:nvSpPr>
          <p:spPr>
            <a:xfrm>
              <a:off x="10766880" y="4830480"/>
              <a:ext cx="34920" cy="70560"/>
            </a:xfrm>
            <a:custGeom>
              <a:avLst/>
              <a:gdLst/>
              <a:ahLst/>
              <a:rect l="l" t="t" r="r" b="b"/>
              <a:pathLst>
                <a:path w="22" h="44">
                  <a:moveTo>
                    <a:pt x="0" y="0"/>
                  </a:moveTo>
                  <a:lnTo>
                    <a:pt x="11" y="44"/>
                  </a:lnTo>
                  <a:lnTo>
                    <a:pt x="22" y="0"/>
                  </a:lnTo>
                  <a:lnTo>
                    <a:pt x="11" y="0"/>
                  </a:lnTo>
                  <a:lnTo>
                    <a:pt x="0" y="0"/>
                  </a:lnTo>
                  <a:close/>
                </a:path>
              </a:pathLst>
            </a:custGeom>
            <a:solidFill>
              <a:srgbClr val="000000"/>
            </a:solidFill>
            <a:ln w="0">
              <a:solidFill>
                <a:srgbClr val="000000"/>
              </a:solidFill>
            </a:ln>
          </p:spPr>
          <p:style>
            <a:lnRef idx="0"/>
            <a:fillRef idx="0"/>
            <a:effectRef idx="0"/>
            <a:fontRef idx="minor"/>
          </p:style>
        </p:sp>
        <p:sp>
          <p:nvSpPr>
            <p:cNvPr id="245" name="Freeform 27"/>
            <p:cNvSpPr/>
            <p:nvPr/>
          </p:nvSpPr>
          <p:spPr>
            <a:xfrm>
              <a:off x="8966880" y="4619880"/>
              <a:ext cx="1816920" cy="914760"/>
            </a:xfrm>
            <a:custGeom>
              <a:avLst/>
              <a:gdLst/>
              <a:ahLst/>
              <a:rect l="l" t="t" r="r" b="b"/>
              <a:pathLst>
                <a:path w="104" h="52">
                  <a:moveTo>
                    <a:pt x="104" y="12"/>
                  </a:moveTo>
                  <a:lnTo>
                    <a:pt x="104" y="11"/>
                  </a:lnTo>
                  <a:lnTo>
                    <a:pt x="104" y="0"/>
                  </a:lnTo>
                  <a:lnTo>
                    <a:pt x="93" y="0"/>
                  </a:lnTo>
                  <a:lnTo>
                    <a:pt x="41" y="0"/>
                  </a:lnTo>
                  <a:lnTo>
                    <a:pt x="29" y="0"/>
                  </a:lnTo>
                  <a:lnTo>
                    <a:pt x="29" y="11"/>
                  </a:lnTo>
                  <a:lnTo>
                    <a:pt x="29" y="40"/>
                  </a:lnTo>
                  <a:lnTo>
                    <a:pt x="29" y="52"/>
                  </a:lnTo>
                  <a:lnTo>
                    <a:pt x="18" y="52"/>
                  </a:lnTo>
                  <a:lnTo>
                    <a:pt x="0" y="52"/>
                  </a:lnTo>
                </a:path>
              </a:pathLst>
            </a:custGeom>
            <a:noFill/>
            <a:ln w="17463">
              <a:solidFill>
                <a:srgbClr val="000000"/>
              </a:solidFill>
              <a:round/>
            </a:ln>
          </p:spPr>
          <p:style>
            <a:lnRef idx="0"/>
            <a:fillRef idx="0"/>
            <a:effectRef idx="0"/>
            <a:fontRef idx="minor"/>
          </p:style>
        </p:sp>
        <p:sp>
          <p:nvSpPr>
            <p:cNvPr id="246" name="Freeform 28"/>
            <p:cNvSpPr/>
            <p:nvPr/>
          </p:nvSpPr>
          <p:spPr>
            <a:xfrm>
              <a:off x="9002160" y="5798520"/>
              <a:ext cx="105120" cy="52560"/>
            </a:xfrm>
            <a:custGeom>
              <a:avLst/>
              <a:gdLst/>
              <a:ahLst/>
              <a:rect l="l" t="t" r="r" b="b"/>
              <a:pathLst>
                <a:path w="6" h="3">
                  <a:moveTo>
                    <a:pt x="6" y="0"/>
                  </a:moveTo>
                  <a:lnTo>
                    <a:pt x="0" y="2"/>
                  </a:lnTo>
                  <a:lnTo>
                    <a:pt x="6" y="3"/>
                  </a:lnTo>
                  <a:lnTo>
                    <a:pt x="6" y="2"/>
                  </a:lnTo>
                  <a:lnTo>
                    <a:pt x="6" y="0"/>
                  </a:lnTo>
                </a:path>
              </a:pathLst>
            </a:custGeom>
            <a:noFill/>
            <a:ln w="17463">
              <a:solidFill>
                <a:srgbClr val="000000"/>
              </a:solidFill>
              <a:round/>
            </a:ln>
          </p:spPr>
          <p:style>
            <a:lnRef idx="0"/>
            <a:fillRef idx="0"/>
            <a:effectRef idx="0"/>
            <a:fontRef idx="minor"/>
          </p:style>
        </p:sp>
        <p:sp>
          <p:nvSpPr>
            <p:cNvPr id="247" name="Freeform 29"/>
            <p:cNvSpPr/>
            <p:nvPr/>
          </p:nvSpPr>
          <p:spPr>
            <a:xfrm>
              <a:off x="9002160" y="5798520"/>
              <a:ext cx="105120" cy="52560"/>
            </a:xfrm>
            <a:custGeom>
              <a:avLst/>
              <a:gdLst/>
              <a:ahLst/>
              <a:rect l="l" t="t" r="r" b="b"/>
              <a:pathLst>
                <a:path w="66" h="33">
                  <a:moveTo>
                    <a:pt x="66" y="0"/>
                  </a:moveTo>
                  <a:lnTo>
                    <a:pt x="0" y="22"/>
                  </a:lnTo>
                  <a:lnTo>
                    <a:pt x="66" y="33"/>
                  </a:lnTo>
                  <a:lnTo>
                    <a:pt x="66" y="22"/>
                  </a:lnTo>
                  <a:lnTo>
                    <a:pt x="66" y="0"/>
                  </a:lnTo>
                  <a:close/>
                </a:path>
              </a:pathLst>
            </a:custGeom>
            <a:solidFill>
              <a:srgbClr val="000000"/>
            </a:solidFill>
            <a:ln w="0">
              <a:solidFill>
                <a:srgbClr val="000000"/>
              </a:solidFill>
            </a:ln>
          </p:spPr>
          <p:style>
            <a:lnRef idx="0"/>
            <a:fillRef idx="0"/>
            <a:effectRef idx="0"/>
            <a:fontRef idx="minor"/>
          </p:style>
        </p:sp>
        <p:sp>
          <p:nvSpPr>
            <p:cNvPr id="248" name="Freeform 30"/>
            <p:cNvSpPr/>
            <p:nvPr/>
          </p:nvSpPr>
          <p:spPr>
            <a:xfrm>
              <a:off x="9107640" y="5833800"/>
              <a:ext cx="1676520" cy="509400"/>
            </a:xfrm>
            <a:custGeom>
              <a:avLst/>
              <a:gdLst/>
              <a:ahLst/>
              <a:rect l="l" t="t" r="r" b="b"/>
              <a:pathLst>
                <a:path w="96" h="29">
                  <a:moveTo>
                    <a:pt x="0" y="0"/>
                  </a:moveTo>
                  <a:lnTo>
                    <a:pt x="10" y="0"/>
                  </a:lnTo>
                  <a:lnTo>
                    <a:pt x="21" y="0"/>
                  </a:lnTo>
                  <a:lnTo>
                    <a:pt x="21" y="11"/>
                  </a:lnTo>
                  <a:lnTo>
                    <a:pt x="21" y="17"/>
                  </a:lnTo>
                  <a:lnTo>
                    <a:pt x="21" y="29"/>
                  </a:lnTo>
                  <a:lnTo>
                    <a:pt x="33" y="29"/>
                  </a:lnTo>
                  <a:lnTo>
                    <a:pt x="85" y="29"/>
                  </a:lnTo>
                  <a:lnTo>
                    <a:pt x="96" y="29"/>
                  </a:lnTo>
                  <a:lnTo>
                    <a:pt x="96" y="17"/>
                  </a:lnTo>
                </a:path>
              </a:pathLst>
            </a:custGeom>
            <a:noFill/>
            <a:ln w="17463">
              <a:solidFill>
                <a:srgbClr val="000000"/>
              </a:solidFill>
              <a:round/>
            </a:ln>
          </p:spPr>
          <p:style>
            <a:lnRef idx="0"/>
            <a:fillRef idx="0"/>
            <a:effectRef idx="0"/>
            <a:fontRef idx="minor"/>
          </p:style>
        </p:sp>
        <p:sp>
          <p:nvSpPr>
            <p:cNvPr id="249" name="Freeform 31"/>
            <p:cNvSpPr/>
            <p:nvPr/>
          </p:nvSpPr>
          <p:spPr>
            <a:xfrm>
              <a:off x="10766880" y="579852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50" name="Freeform 32"/>
            <p:cNvSpPr/>
            <p:nvPr/>
          </p:nvSpPr>
          <p:spPr>
            <a:xfrm>
              <a:off x="10784160" y="581616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51" name="Freeform 33"/>
            <p:cNvSpPr/>
            <p:nvPr/>
          </p:nvSpPr>
          <p:spPr>
            <a:xfrm>
              <a:off x="10766880" y="565704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52" name="Freeform 34"/>
            <p:cNvSpPr/>
            <p:nvPr/>
          </p:nvSpPr>
          <p:spPr>
            <a:xfrm>
              <a:off x="10784160" y="567468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53" name="Freeform 35"/>
            <p:cNvSpPr/>
            <p:nvPr/>
          </p:nvSpPr>
          <p:spPr>
            <a:xfrm>
              <a:off x="10766880" y="551700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54" name="Freeform 36"/>
            <p:cNvSpPr/>
            <p:nvPr/>
          </p:nvSpPr>
          <p:spPr>
            <a:xfrm>
              <a:off x="10784160" y="553500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55" name="Freeform 37"/>
            <p:cNvSpPr/>
            <p:nvPr/>
          </p:nvSpPr>
          <p:spPr>
            <a:xfrm>
              <a:off x="8146080" y="532260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56" name="Freeform 38"/>
            <p:cNvSpPr/>
            <p:nvPr/>
          </p:nvSpPr>
          <p:spPr>
            <a:xfrm>
              <a:off x="8163720" y="534024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57" name="Freeform 39"/>
            <p:cNvSpPr/>
            <p:nvPr/>
          </p:nvSpPr>
          <p:spPr>
            <a:xfrm>
              <a:off x="8146080" y="520020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58" name="Freeform 40"/>
            <p:cNvSpPr/>
            <p:nvPr/>
          </p:nvSpPr>
          <p:spPr>
            <a:xfrm>
              <a:off x="8163720" y="521820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59" name="Freeform 41"/>
            <p:cNvSpPr/>
            <p:nvPr/>
          </p:nvSpPr>
          <p:spPr>
            <a:xfrm>
              <a:off x="8146080" y="507672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60" name="Freeform 42"/>
            <p:cNvSpPr/>
            <p:nvPr/>
          </p:nvSpPr>
          <p:spPr>
            <a:xfrm>
              <a:off x="8163720" y="509436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61" name="Freeform 43"/>
            <p:cNvSpPr/>
            <p:nvPr/>
          </p:nvSpPr>
          <p:spPr>
            <a:xfrm>
              <a:off x="8146080" y="623772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62" name="Freeform 44"/>
            <p:cNvSpPr/>
            <p:nvPr/>
          </p:nvSpPr>
          <p:spPr>
            <a:xfrm>
              <a:off x="8163720" y="625536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63" name="Freeform 45"/>
            <p:cNvSpPr/>
            <p:nvPr/>
          </p:nvSpPr>
          <p:spPr>
            <a:xfrm>
              <a:off x="8146080" y="611532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64" name="Freeform 46"/>
            <p:cNvSpPr/>
            <p:nvPr/>
          </p:nvSpPr>
          <p:spPr>
            <a:xfrm>
              <a:off x="8163720" y="613296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65" name="Freeform 47"/>
            <p:cNvSpPr/>
            <p:nvPr/>
          </p:nvSpPr>
          <p:spPr>
            <a:xfrm>
              <a:off x="8146080" y="5991480"/>
              <a:ext cx="34920" cy="34920"/>
            </a:xfrm>
            <a:custGeom>
              <a:avLst/>
              <a:gdLst/>
              <a:ahLst/>
              <a:rect l="l" t="t" r="r" b="b"/>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ln>
          </p:spPr>
          <p:style>
            <a:lnRef idx="0"/>
            <a:fillRef idx="0"/>
            <a:effectRef idx="0"/>
            <a:fontRef idx="minor"/>
          </p:style>
        </p:sp>
        <p:sp>
          <p:nvSpPr>
            <p:cNvPr id="266" name="Freeform 48"/>
            <p:cNvSpPr/>
            <p:nvPr/>
          </p:nvSpPr>
          <p:spPr>
            <a:xfrm>
              <a:off x="8163720" y="6009120"/>
              <a:ext cx="17280" cy="17280"/>
            </a:xfrm>
            <a:custGeom>
              <a:avLst/>
              <a:gdLst/>
              <a:ahLst/>
              <a:rect l="l" t="t" r="r" b="b"/>
              <a:pathLst>
                <a:path w="1" h="1">
                  <a:moveTo>
                    <a:pt x="0" y="1"/>
                  </a:moveTo>
                  <a:lnTo>
                    <a:pt x="1" y="0"/>
                  </a:lnTo>
                  <a:lnTo>
                    <a:pt x="0" y="0"/>
                  </a:lnTo>
                  <a:lnTo>
                    <a:pt x="0" y="1"/>
                  </a:lnTo>
                </a:path>
              </a:pathLst>
            </a:custGeom>
            <a:noFill/>
            <a:ln w="17463">
              <a:solidFill>
                <a:srgbClr val="000000"/>
              </a:solidFill>
              <a:round/>
            </a:ln>
          </p:spPr>
          <p:style>
            <a:lnRef idx="0"/>
            <a:fillRef idx="0"/>
            <a:effectRef idx="0"/>
            <a:fontRef idx="minor"/>
          </p:style>
        </p:sp>
        <p:sp>
          <p:nvSpPr>
            <p:cNvPr id="267" name="Rectangle 49"/>
            <p:cNvSpPr/>
            <p:nvPr/>
          </p:nvSpPr>
          <p:spPr>
            <a:xfrm>
              <a:off x="6696000" y="5711760"/>
              <a:ext cx="4284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i="1" lang="en-US" sz="1200" spc="-1" strike="noStrike">
                  <a:solidFill>
                    <a:srgbClr val="000000"/>
                  </a:solidFill>
                  <a:latin typeface="Times New Roman"/>
                </a:rPr>
                <a:t>i</a:t>
              </a:r>
              <a:endParaRPr b="0" lang="en-IN" sz="1200" spc="-1" strike="noStrike">
                <a:latin typeface="Arial"/>
              </a:endParaRPr>
            </a:p>
          </p:txBody>
        </p:sp>
        <p:sp>
          <p:nvSpPr>
            <p:cNvPr id="268" name="Rectangle 50"/>
            <p:cNvSpPr/>
            <p:nvPr/>
          </p:nvSpPr>
          <p:spPr>
            <a:xfrm>
              <a:off x="6905160" y="5711760"/>
              <a:ext cx="7632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1</a:t>
              </a:r>
              <a:endParaRPr b="0" lang="en-IN" sz="1200" spc="-1" strike="noStrike">
                <a:latin typeface="Arial"/>
              </a:endParaRPr>
            </a:p>
          </p:txBody>
        </p:sp>
        <p:sp>
          <p:nvSpPr>
            <p:cNvPr id="269" name="Rectangle 51"/>
            <p:cNvSpPr/>
            <p:nvPr/>
          </p:nvSpPr>
          <p:spPr>
            <a:xfrm>
              <a:off x="6783840" y="5711760"/>
              <a:ext cx="86040" cy="182880"/>
            </a:xfrm>
            <a:prstGeom prst="rect">
              <a:avLst/>
            </a:prstGeom>
            <a:noFill/>
            <a:ln w="0">
              <a:noFill/>
            </a:ln>
          </p:spPr>
          <p:style>
            <a:lnRef idx="0"/>
            <a:fillRef idx="0"/>
            <a:effectRef idx="0"/>
            <a:fontRef idx="minor"/>
          </p:style>
          <p:txBody>
            <a:bodyPr wrap="none" lIns="0" rIns="0" tIns="0" bIns="0" anchor="t">
              <a:spAutoFit/>
            </a:bodyPr>
            <a:p>
              <a:pPr>
                <a:lnSpc>
                  <a:spcPct val="100000"/>
                </a:lnSpc>
                <a:buNone/>
              </a:pPr>
              <a:r>
                <a:rPr b="0" lang="en-US" sz="1200" spc="-1" strike="noStrike">
                  <a:solidFill>
                    <a:srgbClr val="000000"/>
                  </a:solidFill>
                  <a:latin typeface="Times New Roman"/>
                </a:rPr>
                <a:t>+</a:t>
              </a:r>
              <a:endParaRPr b="0" lang="en-IN" sz="1200" spc="-1" strike="noStrike">
                <a:latin typeface="Arial"/>
              </a:endParaRPr>
            </a:p>
          </p:txBody>
        </p:sp>
        <p:sp>
          <p:nvSpPr>
            <p:cNvPr id="270" name="Line 52"/>
            <p:cNvSpPr/>
            <p:nvPr/>
          </p:nvSpPr>
          <p:spPr>
            <a:xfrm flipH="1">
              <a:off x="7465680" y="4619520"/>
              <a:ext cx="1414800" cy="1800"/>
            </a:xfrm>
            <a:prstGeom prst="line">
              <a:avLst/>
            </a:prstGeom>
            <a:ln w="17463">
              <a:solidFill>
                <a:srgbClr val="c00000"/>
              </a:solidFill>
              <a:round/>
            </a:ln>
          </p:spPr>
          <p:style>
            <a:lnRef idx="0"/>
            <a:fillRef idx="0"/>
            <a:effectRef idx="0"/>
            <a:fontRef idx="minor"/>
          </p:style>
        </p:sp>
        <p:sp>
          <p:nvSpPr>
            <p:cNvPr id="271" name="Line 53"/>
            <p:cNvSpPr/>
            <p:nvPr/>
          </p:nvSpPr>
          <p:spPr>
            <a:xfrm flipH="1">
              <a:off x="7465680" y="6432120"/>
              <a:ext cx="1414800" cy="1440"/>
            </a:xfrm>
            <a:prstGeom prst="line">
              <a:avLst/>
            </a:prstGeom>
            <a:ln w="17463">
              <a:solidFill>
                <a:srgbClr val="c00000"/>
              </a:solidFill>
              <a:round/>
            </a:ln>
          </p:spPr>
          <p:style>
            <a:lnRef idx="0"/>
            <a:fillRef idx="0"/>
            <a:effectRef idx="0"/>
            <a:fontRef idx="minor"/>
          </p:style>
        </p:sp>
        <p:sp>
          <p:nvSpPr>
            <p:cNvPr id="272" name="Line 54"/>
            <p:cNvSpPr/>
            <p:nvPr/>
          </p:nvSpPr>
          <p:spPr>
            <a:xfrm flipH="1">
              <a:off x="10086120" y="4918680"/>
              <a:ext cx="1397520" cy="1800"/>
            </a:xfrm>
            <a:prstGeom prst="line">
              <a:avLst/>
            </a:prstGeom>
            <a:ln w="17463">
              <a:solidFill>
                <a:srgbClr val="c00000"/>
              </a:solidFill>
              <a:round/>
            </a:ln>
          </p:spPr>
          <p:style>
            <a:lnRef idx="0"/>
            <a:fillRef idx="0"/>
            <a:effectRef idx="0"/>
            <a:fontRef idx="minor"/>
          </p:style>
        </p:sp>
        <p:sp>
          <p:nvSpPr>
            <p:cNvPr id="273" name="Line 55"/>
            <p:cNvSpPr/>
            <p:nvPr/>
          </p:nvSpPr>
          <p:spPr>
            <a:xfrm flipH="1">
              <a:off x="10086120" y="6132960"/>
              <a:ext cx="1397520" cy="1440"/>
            </a:xfrm>
            <a:prstGeom prst="line">
              <a:avLst/>
            </a:prstGeom>
            <a:ln w="17463">
              <a:solidFill>
                <a:srgbClr val="c00000"/>
              </a:solidFill>
              <a:round/>
            </a:ln>
          </p:spPr>
          <p:style>
            <a:lnRef idx="0"/>
            <a:fillRef idx="0"/>
            <a:effectRef idx="0"/>
            <a:fontRef idx="minor"/>
          </p:style>
        </p:sp>
      </p:grpSp>
      <p:sp>
        <p:nvSpPr>
          <p:cNvPr id="274" name="TextBox 101"/>
          <p:cNvSpPr/>
          <p:nvPr/>
        </p:nvSpPr>
        <p:spPr>
          <a:xfrm>
            <a:off x="6978600" y="2840040"/>
            <a:ext cx="51177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2400" spc="-1" strike="noStrike">
                <a:solidFill>
                  <a:srgbClr val="ff0000"/>
                </a:solidFill>
                <a:latin typeface="Calibri"/>
              </a:rPr>
              <a:t>Transfer of control through interrupts</a:t>
            </a:r>
            <a:endParaRPr b="0" lang="en-IN" sz="2400" spc="-1" strike="noStrike">
              <a:latin typeface="Arial"/>
            </a:endParaRPr>
          </a:p>
          <a:p>
            <a:pPr>
              <a:lnSpc>
                <a:spcPct val="100000"/>
              </a:lnSpc>
              <a:buNone/>
            </a:pPr>
            <a:endParaRPr b="0" lang="en-IN" sz="2400" spc="-1" strike="noStrike">
              <a:latin typeface="Arial"/>
            </a:endParaRPr>
          </a:p>
          <a:p>
            <a:pPr>
              <a:lnSpc>
                <a:spcPct val="100000"/>
              </a:lnSpc>
              <a:buNone/>
            </a:pPr>
            <a:r>
              <a:rPr b="0" lang="en-IN" sz="1800" spc="-1" strike="noStrike">
                <a:solidFill>
                  <a:srgbClr val="000000"/>
                </a:solidFill>
                <a:latin typeface="Calibri"/>
              </a:rPr>
              <a:t>Program 1                                     Program 2</a:t>
            </a:r>
            <a:endParaRPr b="0" lang="en-IN" sz="1800" spc="-1" strike="noStrike">
              <a:latin typeface="Arial"/>
            </a:endParaRPr>
          </a:p>
          <a:p>
            <a:pPr>
              <a:lnSpc>
                <a:spcPct val="100000"/>
              </a:lnSpc>
              <a:buNone/>
            </a:pPr>
            <a:r>
              <a:rPr b="0" lang="en-IN" sz="1800" spc="-1" strike="noStrike">
                <a:solidFill>
                  <a:srgbClr val="000000"/>
                </a:solidFill>
                <a:latin typeface="Calibri"/>
              </a:rPr>
              <a:t>COMPUTE routine                       PRINT routine</a:t>
            </a:r>
            <a:endParaRPr b="0" lang="en-IN" sz="1800" spc="-1" strike="noStrike">
              <a:latin typeface="Arial"/>
            </a:endParaRPr>
          </a:p>
        </p:txBody>
      </p:sp>
      <p:sp>
        <p:nvSpPr>
          <p:cNvPr id="275" name="TextBox 102"/>
          <p:cNvSpPr/>
          <p:nvPr/>
        </p:nvSpPr>
        <p:spPr>
          <a:xfrm>
            <a:off x="5963040" y="961560"/>
            <a:ext cx="6228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N" sz="2400" spc="-1" strike="noStrike">
                <a:solidFill>
                  <a:srgbClr val="ff0000"/>
                </a:solidFill>
                <a:latin typeface="Wingdings"/>
              </a:rPr>
              <a:t></a:t>
            </a:r>
            <a:r>
              <a:rPr b="0" lang="en-IN" sz="2400" spc="-1" strike="noStrike">
                <a:solidFill>
                  <a:srgbClr val="ff0000"/>
                </a:solidFill>
                <a:latin typeface="Calibri"/>
              </a:rPr>
              <a:t>Interrupts save PC and status register</a:t>
            </a:r>
            <a:endParaRPr b="0" lang="en-IN" sz="2400" spc="-1" strike="noStrike">
              <a:latin typeface="Arial"/>
            </a:endParaRPr>
          </a:p>
          <a:p>
            <a:pPr>
              <a:lnSpc>
                <a:spcPct val="100000"/>
              </a:lnSpc>
              <a:buNone/>
            </a:pPr>
            <a:r>
              <a:rPr b="0" lang="en-IN" sz="2400" spc="-1" strike="noStrike">
                <a:solidFill>
                  <a:srgbClr val="ff0000"/>
                </a:solidFill>
                <a:latin typeface="Wingdings"/>
              </a:rPr>
              <a:t></a:t>
            </a:r>
            <a:r>
              <a:rPr b="0" lang="en-IN" sz="2400" spc="-1" strike="noStrike">
                <a:solidFill>
                  <a:srgbClr val="ff0000"/>
                </a:solidFill>
                <a:latin typeface="Calibri"/>
              </a:rPr>
              <a:t>Some interrupts save the registers some not</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IN" sz="4400" spc="-1" strike="noStrike">
                <a:solidFill>
                  <a:srgbClr val="ff0000"/>
                </a:solidFill>
                <a:latin typeface="Calibri Light"/>
              </a:rPr>
              <a:t>Interrupt Hardware</a:t>
            </a:r>
            <a:endParaRPr b="0" lang="en-US" sz="4400" spc="-1" strike="noStrike">
              <a:solidFill>
                <a:srgbClr val="000000"/>
              </a:solidFill>
              <a:latin typeface="Calibri"/>
            </a:endParaRPr>
          </a:p>
        </p:txBody>
      </p:sp>
      <p:sp>
        <p:nvSpPr>
          <p:cNvPr id="277" name="PlaceHolder 2"/>
          <p:cNvSpPr>
            <a:spLocks noGrp="1"/>
          </p:cNvSpPr>
          <p:nvPr>
            <p:ph/>
          </p:nvPr>
        </p:nvSpPr>
        <p:spPr>
          <a:xfrm>
            <a:off x="838080" y="1317960"/>
            <a:ext cx="4930200" cy="4858920"/>
          </a:xfrm>
          <a:prstGeom prst="rect">
            <a:avLst/>
          </a:prstGeom>
          <a:noFill/>
          <a:ln w="0">
            <a:noFill/>
          </a:ln>
        </p:spPr>
        <p:txBody>
          <a:bodyPr anchor="t">
            <a:normAutofit/>
          </a:bodyPr>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Single interrupt line is used to serve n devices</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Closing of switches makes voltage to drop to 0 and INTR received by processor will goto 1</a:t>
            </a: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Wingdings"/>
              </a:rPr>
              <a:t></a:t>
            </a:r>
            <a:r>
              <a:rPr b="0" lang="en-IN" sz="2800" spc="-1" strike="noStrike">
                <a:solidFill>
                  <a:srgbClr val="000000"/>
                </a:solidFill>
                <a:latin typeface="Calibri"/>
              </a:rPr>
              <a:t>If all switches are open voltage will be vdd</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a:lnSpc>
                <a:spcPct val="90000"/>
              </a:lnSpc>
              <a:spcBef>
                <a:spcPts val="1001"/>
              </a:spcBef>
              <a:buNone/>
              <a:tabLst>
                <a:tab algn="l" pos="0"/>
              </a:tabLst>
            </a:pPr>
            <a:r>
              <a:rPr b="0" lang="en-IN" sz="2800" spc="-1" strike="noStrike">
                <a:solidFill>
                  <a:srgbClr val="000000"/>
                </a:solidFill>
                <a:latin typeface="Calibri"/>
              </a:rPr>
              <a:t>INTR=INTR1+INTR2+INTR3+………+INTRn</a:t>
            </a:r>
            <a:endParaRPr b="0" lang="en-US" sz="2800" spc="-1" strike="noStrike">
              <a:solidFill>
                <a:srgbClr val="000000"/>
              </a:solidFill>
              <a:latin typeface="Calibri"/>
            </a:endParaRPr>
          </a:p>
        </p:txBody>
      </p:sp>
      <p:pic>
        <p:nvPicPr>
          <p:cNvPr id="278" name="Content Placeholder 3" descr=""/>
          <p:cNvPicPr/>
          <p:nvPr/>
        </p:nvPicPr>
        <p:blipFill>
          <a:blip r:embed="rId1"/>
          <a:stretch/>
        </p:blipFill>
        <p:spPr>
          <a:xfrm>
            <a:off x="5768640" y="268920"/>
            <a:ext cx="6319800" cy="59076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429</TotalTime>
  <Application>LibreOffice/7.3.7.2$Linux_X86_64 LibreOffice_project/30$Build-2</Application>
  <AppVersion>15.0000</AppVersion>
  <Words>3066</Words>
  <Paragraphs>375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2015-09-13T17:15:18Z</dcterms:created>
  <dc:creator>ANALA</dc:creator>
  <dc:description/>
  <dc:language>en-IN</dc:language>
  <cp:lastModifiedBy>ANALA</cp:lastModifiedBy>
  <dcterms:modified xsi:type="dcterms:W3CDTF">2015-09-21T07:11:00Z</dcterms:modified>
  <cp:revision>50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10</vt:i4>
  </property>
  <property fmtid="{D5CDD505-2E9C-101B-9397-08002B2CF9AE}" pid="4" name="PresentationFormat">
    <vt:lpwstr>Widescreen</vt:lpwstr>
  </property>
  <property fmtid="{D5CDD505-2E9C-101B-9397-08002B2CF9AE}" pid="5" name="Slides">
    <vt:i4>37</vt:i4>
  </property>
</Properties>
</file>